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52" r:id="rId2"/>
    <p:sldId id="357" r:id="rId3"/>
    <p:sldId id="356" r:id="rId4"/>
    <p:sldId id="277" r:id="rId5"/>
    <p:sldId id="353" r:id="rId6"/>
    <p:sldId id="354" r:id="rId7"/>
    <p:sldId id="355" r:id="rId8"/>
    <p:sldId id="359" r:id="rId9"/>
    <p:sldId id="360" r:id="rId10"/>
    <p:sldId id="361" r:id="rId11"/>
    <p:sldId id="362" r:id="rId12"/>
  </p:sldIdLst>
  <p:sldSz cx="13322300" cy="74676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C Candy" panose="020B0604020202020204" charset="-34"/>
      <p:regular r:id="rId18"/>
      <p:italic r:id="rId19"/>
    </p:embeddedFont>
    <p:embeddedFont>
      <p:font typeface="FC Palette" panose="020B0500040200020003" pitchFamily="34" charset="-34"/>
      <p:regular r:id="rId20"/>
      <p:italic r:id="rId21"/>
    </p:embeddedFont>
    <p:embeddedFont>
      <p:font typeface="TH Sarabun New" panose="020B0500040200020003" charset="-34"/>
      <p:regular r:id="rId22"/>
      <p:bold r:id="rId23"/>
      <p:italic r:id="rId24"/>
      <p:boldItalic r:id="rId25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E7E"/>
    <a:srgbClr val="A6C9F9"/>
    <a:srgbClr val="00928B"/>
    <a:srgbClr val="C4B2FA"/>
    <a:srgbClr val="9AD52F"/>
    <a:srgbClr val="D2D4F8"/>
    <a:srgbClr val="FFEE93"/>
    <a:srgbClr val="C7E78D"/>
    <a:srgbClr val="77A721"/>
    <a:srgbClr val="F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2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32" y="40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09:34:31.23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4608,'13'0'0,"-1"0"-3072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5623690" y="6456608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439650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025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5623690" y="6456608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3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50189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329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915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1138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706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398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836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11/11/64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">
            <a:extLst>
              <a:ext uri="{FF2B5EF4-FFF2-40B4-BE49-F238E27FC236}">
                <a16:creationId xmlns:a16="http://schemas.microsoft.com/office/drawing/2014/main" id="{AC2E6088-8DE0-574F-8E82-268ADE356BED}"/>
              </a:ext>
            </a:extLst>
          </p:cNvPr>
          <p:cNvSpPr/>
          <p:nvPr/>
        </p:nvSpPr>
        <p:spPr>
          <a:xfrm>
            <a:off x="5796534" y="3966000"/>
            <a:ext cx="3929131" cy="961432"/>
          </a:xfrm>
          <a:custGeom>
            <a:avLst/>
            <a:gdLst>
              <a:gd name="connsiteX0" fmla="*/ 0 w 1970690"/>
              <a:gd name="connsiteY0" fmla="*/ 441434 h 441434"/>
              <a:gd name="connsiteX1" fmla="*/ 961697 w 1970690"/>
              <a:gd name="connsiteY1" fmla="*/ 110359 h 441434"/>
              <a:gd name="connsiteX2" fmla="*/ 1970690 w 1970690"/>
              <a:gd name="connsiteY2" fmla="*/ 0 h 4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690" h="441434">
                <a:moveTo>
                  <a:pt x="0" y="441434"/>
                </a:moveTo>
                <a:cubicBezTo>
                  <a:pt x="316624" y="312682"/>
                  <a:pt x="633249" y="183931"/>
                  <a:pt x="961697" y="110359"/>
                </a:cubicBezTo>
                <a:cubicBezTo>
                  <a:pt x="1290145" y="36787"/>
                  <a:pt x="1630417" y="18393"/>
                  <a:pt x="1970690" y="0"/>
                </a:cubicBezTo>
              </a:path>
            </a:pathLst>
          </a:custGeom>
          <a:ln w="31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5400"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6C8FAD57-D15A-B64E-A11B-3F8D57D7C5F0}"/>
              </a:ext>
            </a:extLst>
          </p:cNvPr>
          <p:cNvSpPr/>
          <p:nvPr/>
        </p:nvSpPr>
        <p:spPr>
          <a:xfrm>
            <a:off x="6693764" y="4586204"/>
            <a:ext cx="2860408" cy="1167452"/>
          </a:xfrm>
          <a:custGeom>
            <a:avLst/>
            <a:gdLst>
              <a:gd name="connsiteX0" fmla="*/ 0 w 1434662"/>
              <a:gd name="connsiteY0" fmla="*/ 536027 h 536027"/>
              <a:gd name="connsiteX1" fmla="*/ 599090 w 1434662"/>
              <a:gd name="connsiteY1" fmla="*/ 220717 h 536027"/>
              <a:gd name="connsiteX2" fmla="*/ 1434662 w 1434662"/>
              <a:gd name="connsiteY2" fmla="*/ 0 h 5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662" h="536027">
                <a:moveTo>
                  <a:pt x="0" y="536027"/>
                </a:moveTo>
                <a:cubicBezTo>
                  <a:pt x="179990" y="423041"/>
                  <a:pt x="359980" y="310055"/>
                  <a:pt x="599090" y="220717"/>
                </a:cubicBezTo>
                <a:cubicBezTo>
                  <a:pt x="838200" y="131379"/>
                  <a:pt x="1136431" y="65689"/>
                  <a:pt x="1434662" y="0"/>
                </a:cubicBezTo>
              </a:path>
            </a:pathLst>
          </a:custGeom>
          <a:ln w="31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5400"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D32DB18-D482-384D-BD8F-F9FF94918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948" y="6034575"/>
            <a:ext cx="988676" cy="139827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" y="0"/>
            <a:ext cx="13275733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16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3626" y="437228"/>
            <a:ext cx="12874753" cy="6913291"/>
          </a:xfrm>
          <a:prstGeom prst="roundRect">
            <a:avLst>
              <a:gd name="adj" fmla="val 2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1752" y="390547"/>
            <a:ext cx="13505803" cy="858622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ตัวอย่าง การเปลี่ยนแปลงทางเคมีที่พบในชีวิตประจำวัน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13658" y="1443145"/>
            <a:ext cx="6064300" cy="5287126"/>
            <a:chOff x="4969668" y="4589393"/>
            <a:chExt cx="2867738" cy="244432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69668" y="4589393"/>
              <a:ext cx="2867738" cy="191373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5750954" y="6649532"/>
              <a:ext cx="1233485" cy="3841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C Candy" panose="020B0500040200020003" pitchFamily="34" charset="-34"/>
                  <a:cs typeface="FC Candy" panose="020B0500040200020003" pitchFamily="34" charset="-34"/>
                </a:rPr>
                <a:t>การเผาฟืน</a:t>
              </a:r>
              <a:endPara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C Candy" panose="020B0500040200020003" pitchFamily="34" charset="-34"/>
                <a:cs typeface="FC Candy" panose="020B0500040200020003" pitchFamily="34" charset="-34"/>
              </a:endParaRPr>
            </a:p>
          </p:txBody>
        </p:sp>
      </p:grpSp>
      <p:pic>
        <p:nvPicPr>
          <p:cNvPr id="2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61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3626" y="437228"/>
            <a:ext cx="12874753" cy="6913291"/>
          </a:xfrm>
          <a:prstGeom prst="roundRect">
            <a:avLst>
              <a:gd name="adj" fmla="val 2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51717" y="376620"/>
            <a:ext cx="13825733" cy="858622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en-US" sz="4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ตัวอย่าง การเปลี่ยนแปลงทางเคมีที่พบในชีวิตประจำวัน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50759" y="1388183"/>
            <a:ext cx="6869096" cy="5873518"/>
            <a:chOff x="9177012" y="4552665"/>
            <a:chExt cx="2566795" cy="2356181"/>
          </a:xfrm>
        </p:grpSpPr>
        <p:pic>
          <p:nvPicPr>
            <p:cNvPr id="5128" name="Picture 8" descr="C:\Users\thanapol.dej\Desktop\วิทย์ ป.5 ล2 PPT\วิทย์ ป.5 เล่ม 2\iStock-990076858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012" y="4552665"/>
              <a:ext cx="2566795" cy="198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9550470" y="6575489"/>
              <a:ext cx="1819878" cy="333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C Candy" panose="020B0500040200020003" pitchFamily="34" charset="-34"/>
                  <a:cs typeface="FC Candy" panose="020B0500040200020003" pitchFamily="34" charset="-34"/>
                </a:rPr>
                <a:t>การทอดอาหารต่าง ๆ</a:t>
              </a:r>
              <a:endPara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C Candy" panose="020B0500040200020003" pitchFamily="34" charset="-34"/>
                <a:cs typeface="FC Candy" panose="020B0500040200020003" pitchFamily="34" charset="-34"/>
              </a:endParaRPr>
            </a:p>
          </p:txBody>
        </p:sp>
      </p:grpSp>
      <p:pic>
        <p:nvPicPr>
          <p:cNvPr id="2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34582" t="11269" r="28468" b="7481"/>
          <a:stretch/>
        </p:blipFill>
        <p:spPr>
          <a:xfrm>
            <a:off x="471054" y="346363"/>
            <a:ext cx="8825346" cy="670963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4883727" y="6821269"/>
            <a:ext cx="8412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ที่มา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: </a:t>
            </a:r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หนังสือวิทยาศาสตร์ ป.5  อักษรเจริญทัศน์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68509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6">
            <a:extLst>
              <a:ext uri="{FF2B5EF4-FFF2-40B4-BE49-F238E27FC236}">
                <a16:creationId xmlns:a16="http://schemas.microsoft.com/office/drawing/2014/main" id="{1BF86BF6-C450-B640-A07C-B8E2D08791BC}"/>
              </a:ext>
            </a:extLst>
          </p:cNvPr>
          <p:cNvSpPr txBox="1"/>
          <p:nvPr/>
        </p:nvSpPr>
        <p:spPr>
          <a:xfrm>
            <a:off x="152756" y="1243417"/>
            <a:ext cx="13082016" cy="147417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8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noFill/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การเปลี่ยนแปลงทางเคมี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99A44A59-2D9E-E744-A369-352D9803D585}"/>
              </a:ext>
            </a:extLst>
          </p:cNvPr>
          <p:cNvSpPr txBox="1"/>
          <p:nvPr/>
        </p:nvSpPr>
        <p:spPr>
          <a:xfrm>
            <a:off x="87528" y="1243417"/>
            <a:ext cx="13082016" cy="147417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8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การเปลี่ยนแปลงทางเคมี</a:t>
            </a:r>
          </a:p>
        </p:txBody>
      </p:sp>
      <p:sp>
        <p:nvSpPr>
          <p:cNvPr id="32" name="Freeform 2">
            <a:extLst>
              <a:ext uri="{FF2B5EF4-FFF2-40B4-BE49-F238E27FC236}">
                <a16:creationId xmlns:a16="http://schemas.microsoft.com/office/drawing/2014/main" id="{AC2E6088-8DE0-574F-8E82-268ADE356BED}"/>
              </a:ext>
            </a:extLst>
          </p:cNvPr>
          <p:cNvSpPr/>
          <p:nvPr/>
        </p:nvSpPr>
        <p:spPr>
          <a:xfrm>
            <a:off x="5796534" y="3966000"/>
            <a:ext cx="3929131" cy="961432"/>
          </a:xfrm>
          <a:custGeom>
            <a:avLst/>
            <a:gdLst>
              <a:gd name="connsiteX0" fmla="*/ 0 w 1970690"/>
              <a:gd name="connsiteY0" fmla="*/ 441434 h 441434"/>
              <a:gd name="connsiteX1" fmla="*/ 961697 w 1970690"/>
              <a:gd name="connsiteY1" fmla="*/ 110359 h 441434"/>
              <a:gd name="connsiteX2" fmla="*/ 1970690 w 1970690"/>
              <a:gd name="connsiteY2" fmla="*/ 0 h 4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690" h="441434">
                <a:moveTo>
                  <a:pt x="0" y="441434"/>
                </a:moveTo>
                <a:cubicBezTo>
                  <a:pt x="316624" y="312682"/>
                  <a:pt x="633249" y="183931"/>
                  <a:pt x="961697" y="110359"/>
                </a:cubicBezTo>
                <a:cubicBezTo>
                  <a:pt x="1290145" y="36787"/>
                  <a:pt x="1630417" y="18393"/>
                  <a:pt x="1970690" y="0"/>
                </a:cubicBezTo>
              </a:path>
            </a:pathLst>
          </a:custGeom>
          <a:ln w="31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5400"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6C8FAD57-D15A-B64E-A11B-3F8D57D7C5F0}"/>
              </a:ext>
            </a:extLst>
          </p:cNvPr>
          <p:cNvSpPr/>
          <p:nvPr/>
        </p:nvSpPr>
        <p:spPr>
          <a:xfrm>
            <a:off x="6693764" y="4586204"/>
            <a:ext cx="2860408" cy="1167452"/>
          </a:xfrm>
          <a:custGeom>
            <a:avLst/>
            <a:gdLst>
              <a:gd name="connsiteX0" fmla="*/ 0 w 1434662"/>
              <a:gd name="connsiteY0" fmla="*/ 536027 h 536027"/>
              <a:gd name="connsiteX1" fmla="*/ 599090 w 1434662"/>
              <a:gd name="connsiteY1" fmla="*/ 220717 h 536027"/>
              <a:gd name="connsiteX2" fmla="*/ 1434662 w 1434662"/>
              <a:gd name="connsiteY2" fmla="*/ 0 h 5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662" h="536027">
                <a:moveTo>
                  <a:pt x="0" y="536027"/>
                </a:moveTo>
                <a:cubicBezTo>
                  <a:pt x="179990" y="423041"/>
                  <a:pt x="359980" y="310055"/>
                  <a:pt x="599090" y="220717"/>
                </a:cubicBezTo>
                <a:cubicBezTo>
                  <a:pt x="838200" y="131379"/>
                  <a:pt x="1136431" y="65689"/>
                  <a:pt x="1434662" y="0"/>
                </a:cubicBezTo>
              </a:path>
            </a:pathLst>
          </a:custGeom>
          <a:ln w="31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5400"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pic>
        <p:nvPicPr>
          <p:cNvPr id="17" name="รูปภาพ 16" descr="รูปภาพประกอบด้วย ฟอง, ขวด, ขวดทรงกระดิ่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25A81C0-F8EE-8542-A344-28DDDE17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06" y="2113602"/>
            <a:ext cx="4888462" cy="488846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D32DB18-D482-384D-BD8F-F9FF94918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948" y="6034575"/>
            <a:ext cx="988676" cy="13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4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1">
            <a:extLst>
              <a:ext uri="{FF2B5EF4-FFF2-40B4-BE49-F238E27FC236}">
                <a16:creationId xmlns:a16="http://schemas.microsoft.com/office/drawing/2014/main" id="{21AE3DA1-8D95-E246-840E-CDBAB0F6A5FB}"/>
              </a:ext>
            </a:extLst>
          </p:cNvPr>
          <p:cNvSpPr/>
          <p:nvPr/>
        </p:nvSpPr>
        <p:spPr>
          <a:xfrm>
            <a:off x="770187" y="2071610"/>
            <a:ext cx="11781925" cy="4257824"/>
          </a:xfrm>
          <a:custGeom>
            <a:avLst/>
            <a:gdLst>
              <a:gd name="connsiteX0" fmla="*/ 0 w 11430000"/>
              <a:gd name="connsiteY0" fmla="*/ 0 h 3354977"/>
              <a:gd name="connsiteX1" fmla="*/ 329453 w 11430000"/>
              <a:gd name="connsiteY1" fmla="*/ 0 h 3354977"/>
              <a:gd name="connsiteX2" fmla="*/ 658906 w 11430000"/>
              <a:gd name="connsiteY2" fmla="*/ 0 h 3354977"/>
              <a:gd name="connsiteX3" fmla="*/ 988359 w 11430000"/>
              <a:gd name="connsiteY3" fmla="*/ 0 h 3354977"/>
              <a:gd name="connsiteX4" fmla="*/ 1660712 w 11430000"/>
              <a:gd name="connsiteY4" fmla="*/ 0 h 3354977"/>
              <a:gd name="connsiteX5" fmla="*/ 2218765 w 11430000"/>
              <a:gd name="connsiteY5" fmla="*/ 0 h 3354977"/>
              <a:gd name="connsiteX6" fmla="*/ 2548218 w 11430000"/>
              <a:gd name="connsiteY6" fmla="*/ 0 h 3354977"/>
              <a:gd name="connsiteX7" fmla="*/ 2877671 w 11430000"/>
              <a:gd name="connsiteY7" fmla="*/ 0 h 3354977"/>
              <a:gd name="connsiteX8" fmla="*/ 3321424 w 11430000"/>
              <a:gd name="connsiteY8" fmla="*/ 0 h 3354977"/>
              <a:gd name="connsiteX9" fmla="*/ 3765176 w 11430000"/>
              <a:gd name="connsiteY9" fmla="*/ 0 h 3354977"/>
              <a:gd name="connsiteX10" fmla="*/ 4437529 w 11430000"/>
              <a:gd name="connsiteY10" fmla="*/ 0 h 3354977"/>
              <a:gd name="connsiteX11" fmla="*/ 4995582 w 11430000"/>
              <a:gd name="connsiteY11" fmla="*/ 0 h 3354977"/>
              <a:gd name="connsiteX12" fmla="*/ 5667935 w 11430000"/>
              <a:gd name="connsiteY12" fmla="*/ 0 h 3354977"/>
              <a:gd name="connsiteX13" fmla="*/ 6568888 w 11430000"/>
              <a:gd name="connsiteY13" fmla="*/ 0 h 3354977"/>
              <a:gd name="connsiteX14" fmla="*/ 7012641 w 11430000"/>
              <a:gd name="connsiteY14" fmla="*/ 0 h 3354977"/>
              <a:gd name="connsiteX15" fmla="*/ 7570694 w 11430000"/>
              <a:gd name="connsiteY15" fmla="*/ 0 h 3354977"/>
              <a:gd name="connsiteX16" fmla="*/ 8471647 w 11430000"/>
              <a:gd name="connsiteY16" fmla="*/ 0 h 3354977"/>
              <a:gd name="connsiteX17" fmla="*/ 9258300 w 11430000"/>
              <a:gd name="connsiteY17" fmla="*/ 0 h 3354977"/>
              <a:gd name="connsiteX18" fmla="*/ 9816353 w 11430000"/>
              <a:gd name="connsiteY18" fmla="*/ 0 h 3354977"/>
              <a:gd name="connsiteX19" fmla="*/ 10717306 w 11430000"/>
              <a:gd name="connsiteY19" fmla="*/ 0 h 3354977"/>
              <a:gd name="connsiteX20" fmla="*/ 11430000 w 11430000"/>
              <a:gd name="connsiteY20" fmla="*/ 0 h 3354977"/>
              <a:gd name="connsiteX21" fmla="*/ 11430000 w 11430000"/>
              <a:gd name="connsiteY21" fmla="*/ 637446 h 3354977"/>
              <a:gd name="connsiteX22" fmla="*/ 11430000 w 11430000"/>
              <a:gd name="connsiteY22" fmla="*/ 1274891 h 3354977"/>
              <a:gd name="connsiteX23" fmla="*/ 11430000 w 11430000"/>
              <a:gd name="connsiteY23" fmla="*/ 1878787 h 3354977"/>
              <a:gd name="connsiteX24" fmla="*/ 11430000 w 11430000"/>
              <a:gd name="connsiteY24" fmla="*/ 2482683 h 3354977"/>
              <a:gd name="connsiteX25" fmla="*/ 11430000 w 11430000"/>
              <a:gd name="connsiteY25" fmla="*/ 3354977 h 3354977"/>
              <a:gd name="connsiteX26" fmla="*/ 10529047 w 11430000"/>
              <a:gd name="connsiteY26" fmla="*/ 3354977 h 3354977"/>
              <a:gd name="connsiteX27" fmla="*/ 9628094 w 11430000"/>
              <a:gd name="connsiteY27" fmla="*/ 3354977 h 3354977"/>
              <a:gd name="connsiteX28" fmla="*/ 9298641 w 11430000"/>
              <a:gd name="connsiteY28" fmla="*/ 3354977 h 3354977"/>
              <a:gd name="connsiteX29" fmla="*/ 8626288 w 11430000"/>
              <a:gd name="connsiteY29" fmla="*/ 3354977 h 3354977"/>
              <a:gd name="connsiteX30" fmla="*/ 7953935 w 11430000"/>
              <a:gd name="connsiteY30" fmla="*/ 3354977 h 3354977"/>
              <a:gd name="connsiteX31" fmla="*/ 7395882 w 11430000"/>
              <a:gd name="connsiteY31" fmla="*/ 3354977 h 3354977"/>
              <a:gd name="connsiteX32" fmla="*/ 6837829 w 11430000"/>
              <a:gd name="connsiteY32" fmla="*/ 3354977 h 3354977"/>
              <a:gd name="connsiteX33" fmla="*/ 6051176 w 11430000"/>
              <a:gd name="connsiteY33" fmla="*/ 3354977 h 3354977"/>
              <a:gd name="connsiteX34" fmla="*/ 5607424 w 11430000"/>
              <a:gd name="connsiteY34" fmla="*/ 3354977 h 3354977"/>
              <a:gd name="connsiteX35" fmla="*/ 5049371 w 11430000"/>
              <a:gd name="connsiteY35" fmla="*/ 3354977 h 3354977"/>
              <a:gd name="connsiteX36" fmla="*/ 4148418 w 11430000"/>
              <a:gd name="connsiteY36" fmla="*/ 3354977 h 3354977"/>
              <a:gd name="connsiteX37" fmla="*/ 3590365 w 11430000"/>
              <a:gd name="connsiteY37" fmla="*/ 3354977 h 3354977"/>
              <a:gd name="connsiteX38" fmla="*/ 3260912 w 11430000"/>
              <a:gd name="connsiteY38" fmla="*/ 3354977 h 3354977"/>
              <a:gd name="connsiteX39" fmla="*/ 2931459 w 11430000"/>
              <a:gd name="connsiteY39" fmla="*/ 3354977 h 3354977"/>
              <a:gd name="connsiteX40" fmla="*/ 2259106 w 11430000"/>
              <a:gd name="connsiteY40" fmla="*/ 3354977 h 3354977"/>
              <a:gd name="connsiteX41" fmla="*/ 1701053 w 11430000"/>
              <a:gd name="connsiteY41" fmla="*/ 3354977 h 3354977"/>
              <a:gd name="connsiteX42" fmla="*/ 1143000 w 11430000"/>
              <a:gd name="connsiteY42" fmla="*/ 3354977 h 3354977"/>
              <a:gd name="connsiteX43" fmla="*/ 699247 w 11430000"/>
              <a:gd name="connsiteY43" fmla="*/ 3354977 h 3354977"/>
              <a:gd name="connsiteX44" fmla="*/ 0 w 11430000"/>
              <a:gd name="connsiteY44" fmla="*/ 3354977 h 3354977"/>
              <a:gd name="connsiteX45" fmla="*/ 0 w 11430000"/>
              <a:gd name="connsiteY45" fmla="*/ 2717531 h 3354977"/>
              <a:gd name="connsiteX46" fmla="*/ 0 w 11430000"/>
              <a:gd name="connsiteY46" fmla="*/ 2046536 h 3354977"/>
              <a:gd name="connsiteX47" fmla="*/ 0 w 11430000"/>
              <a:gd name="connsiteY47" fmla="*/ 1442640 h 3354977"/>
              <a:gd name="connsiteX48" fmla="*/ 0 w 11430000"/>
              <a:gd name="connsiteY48" fmla="*/ 704545 h 3354977"/>
              <a:gd name="connsiteX49" fmla="*/ 0 w 11430000"/>
              <a:gd name="connsiteY49" fmla="*/ 0 h 335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430000" h="3354977" fill="none" extrusionOk="0">
                <a:moveTo>
                  <a:pt x="0" y="0"/>
                </a:moveTo>
                <a:cubicBezTo>
                  <a:pt x="99354" y="9796"/>
                  <a:pt x="203305" y="-15439"/>
                  <a:pt x="329453" y="0"/>
                </a:cubicBezTo>
                <a:cubicBezTo>
                  <a:pt x="455601" y="15439"/>
                  <a:pt x="546671" y="6748"/>
                  <a:pt x="658906" y="0"/>
                </a:cubicBezTo>
                <a:cubicBezTo>
                  <a:pt x="771141" y="-6748"/>
                  <a:pt x="877755" y="2154"/>
                  <a:pt x="988359" y="0"/>
                </a:cubicBezTo>
                <a:cubicBezTo>
                  <a:pt x="1098963" y="-2154"/>
                  <a:pt x="1344033" y="32052"/>
                  <a:pt x="1660712" y="0"/>
                </a:cubicBezTo>
                <a:cubicBezTo>
                  <a:pt x="1977391" y="-32052"/>
                  <a:pt x="2083982" y="-23234"/>
                  <a:pt x="2218765" y="0"/>
                </a:cubicBezTo>
                <a:cubicBezTo>
                  <a:pt x="2353548" y="23234"/>
                  <a:pt x="2447604" y="4406"/>
                  <a:pt x="2548218" y="0"/>
                </a:cubicBezTo>
                <a:cubicBezTo>
                  <a:pt x="2648832" y="-4406"/>
                  <a:pt x="2726784" y="-16422"/>
                  <a:pt x="2877671" y="0"/>
                </a:cubicBezTo>
                <a:cubicBezTo>
                  <a:pt x="3028558" y="16422"/>
                  <a:pt x="3113097" y="-13061"/>
                  <a:pt x="3321424" y="0"/>
                </a:cubicBezTo>
                <a:cubicBezTo>
                  <a:pt x="3529751" y="13061"/>
                  <a:pt x="3633423" y="16042"/>
                  <a:pt x="3765176" y="0"/>
                </a:cubicBezTo>
                <a:cubicBezTo>
                  <a:pt x="3896929" y="-16042"/>
                  <a:pt x="4131638" y="28517"/>
                  <a:pt x="4437529" y="0"/>
                </a:cubicBezTo>
                <a:cubicBezTo>
                  <a:pt x="4743420" y="-28517"/>
                  <a:pt x="4728455" y="22580"/>
                  <a:pt x="4995582" y="0"/>
                </a:cubicBezTo>
                <a:cubicBezTo>
                  <a:pt x="5262709" y="-22580"/>
                  <a:pt x="5394573" y="-28215"/>
                  <a:pt x="5667935" y="0"/>
                </a:cubicBezTo>
                <a:cubicBezTo>
                  <a:pt x="5941297" y="28215"/>
                  <a:pt x="6222516" y="-5048"/>
                  <a:pt x="6568888" y="0"/>
                </a:cubicBezTo>
                <a:cubicBezTo>
                  <a:pt x="6915260" y="5048"/>
                  <a:pt x="6812375" y="6824"/>
                  <a:pt x="7012641" y="0"/>
                </a:cubicBezTo>
                <a:cubicBezTo>
                  <a:pt x="7212907" y="-6824"/>
                  <a:pt x="7437254" y="-13828"/>
                  <a:pt x="7570694" y="0"/>
                </a:cubicBezTo>
                <a:cubicBezTo>
                  <a:pt x="7704134" y="13828"/>
                  <a:pt x="8142917" y="-23412"/>
                  <a:pt x="8471647" y="0"/>
                </a:cubicBezTo>
                <a:cubicBezTo>
                  <a:pt x="8800377" y="23412"/>
                  <a:pt x="9038351" y="14527"/>
                  <a:pt x="9258300" y="0"/>
                </a:cubicBezTo>
                <a:cubicBezTo>
                  <a:pt x="9478249" y="-14527"/>
                  <a:pt x="9549595" y="-21675"/>
                  <a:pt x="9816353" y="0"/>
                </a:cubicBezTo>
                <a:cubicBezTo>
                  <a:pt x="10083111" y="21675"/>
                  <a:pt x="10454757" y="28795"/>
                  <a:pt x="10717306" y="0"/>
                </a:cubicBezTo>
                <a:cubicBezTo>
                  <a:pt x="10979855" y="-28795"/>
                  <a:pt x="11085850" y="33712"/>
                  <a:pt x="11430000" y="0"/>
                </a:cubicBezTo>
                <a:cubicBezTo>
                  <a:pt x="11406103" y="292791"/>
                  <a:pt x="11425938" y="479739"/>
                  <a:pt x="11430000" y="637446"/>
                </a:cubicBezTo>
                <a:cubicBezTo>
                  <a:pt x="11434062" y="795153"/>
                  <a:pt x="11446386" y="1018257"/>
                  <a:pt x="11430000" y="1274891"/>
                </a:cubicBezTo>
                <a:cubicBezTo>
                  <a:pt x="11413614" y="1531525"/>
                  <a:pt x="11422201" y="1678904"/>
                  <a:pt x="11430000" y="1878787"/>
                </a:cubicBezTo>
                <a:cubicBezTo>
                  <a:pt x="11437799" y="2078670"/>
                  <a:pt x="11440015" y="2289867"/>
                  <a:pt x="11430000" y="2482683"/>
                </a:cubicBezTo>
                <a:cubicBezTo>
                  <a:pt x="11419985" y="2675499"/>
                  <a:pt x="11464178" y="2920460"/>
                  <a:pt x="11430000" y="3354977"/>
                </a:cubicBezTo>
                <a:cubicBezTo>
                  <a:pt x="11109245" y="3349443"/>
                  <a:pt x="10894894" y="3391753"/>
                  <a:pt x="10529047" y="3354977"/>
                </a:cubicBezTo>
                <a:cubicBezTo>
                  <a:pt x="10163200" y="3318201"/>
                  <a:pt x="9844681" y="3379830"/>
                  <a:pt x="9628094" y="3354977"/>
                </a:cubicBezTo>
                <a:cubicBezTo>
                  <a:pt x="9411507" y="3330124"/>
                  <a:pt x="9367938" y="3342031"/>
                  <a:pt x="9298641" y="3354977"/>
                </a:cubicBezTo>
                <a:cubicBezTo>
                  <a:pt x="9229344" y="3367923"/>
                  <a:pt x="8897348" y="3376111"/>
                  <a:pt x="8626288" y="3354977"/>
                </a:cubicBezTo>
                <a:cubicBezTo>
                  <a:pt x="8355228" y="3333843"/>
                  <a:pt x="8250185" y="3329329"/>
                  <a:pt x="7953935" y="3354977"/>
                </a:cubicBezTo>
                <a:cubicBezTo>
                  <a:pt x="7657685" y="3380625"/>
                  <a:pt x="7592852" y="3331859"/>
                  <a:pt x="7395882" y="3354977"/>
                </a:cubicBezTo>
                <a:cubicBezTo>
                  <a:pt x="7198912" y="3378095"/>
                  <a:pt x="7082596" y="3365131"/>
                  <a:pt x="6837829" y="3354977"/>
                </a:cubicBezTo>
                <a:cubicBezTo>
                  <a:pt x="6593062" y="3344823"/>
                  <a:pt x="6349621" y="3358311"/>
                  <a:pt x="6051176" y="3354977"/>
                </a:cubicBezTo>
                <a:cubicBezTo>
                  <a:pt x="5752731" y="3351643"/>
                  <a:pt x="5720541" y="3337717"/>
                  <a:pt x="5607424" y="3354977"/>
                </a:cubicBezTo>
                <a:cubicBezTo>
                  <a:pt x="5494307" y="3372237"/>
                  <a:pt x="5320758" y="3367697"/>
                  <a:pt x="5049371" y="3354977"/>
                </a:cubicBezTo>
                <a:cubicBezTo>
                  <a:pt x="4777984" y="3342257"/>
                  <a:pt x="4419157" y="3359937"/>
                  <a:pt x="4148418" y="3354977"/>
                </a:cubicBezTo>
                <a:cubicBezTo>
                  <a:pt x="3877679" y="3350017"/>
                  <a:pt x="3708900" y="3351228"/>
                  <a:pt x="3590365" y="3354977"/>
                </a:cubicBezTo>
                <a:cubicBezTo>
                  <a:pt x="3471830" y="3358726"/>
                  <a:pt x="3404293" y="3339157"/>
                  <a:pt x="3260912" y="3354977"/>
                </a:cubicBezTo>
                <a:cubicBezTo>
                  <a:pt x="3117531" y="3370797"/>
                  <a:pt x="3003722" y="3339849"/>
                  <a:pt x="2931459" y="3354977"/>
                </a:cubicBezTo>
                <a:cubicBezTo>
                  <a:pt x="2859196" y="3370105"/>
                  <a:pt x="2527068" y="3368115"/>
                  <a:pt x="2259106" y="3354977"/>
                </a:cubicBezTo>
                <a:cubicBezTo>
                  <a:pt x="1991144" y="3341839"/>
                  <a:pt x="1852875" y="3368579"/>
                  <a:pt x="1701053" y="3354977"/>
                </a:cubicBezTo>
                <a:cubicBezTo>
                  <a:pt x="1549231" y="3341375"/>
                  <a:pt x="1367019" y="3328749"/>
                  <a:pt x="1143000" y="3354977"/>
                </a:cubicBezTo>
                <a:cubicBezTo>
                  <a:pt x="918981" y="3381205"/>
                  <a:pt x="788846" y="3338913"/>
                  <a:pt x="699247" y="3354977"/>
                </a:cubicBezTo>
                <a:cubicBezTo>
                  <a:pt x="609648" y="3371041"/>
                  <a:pt x="282099" y="3338768"/>
                  <a:pt x="0" y="3354977"/>
                </a:cubicBezTo>
                <a:cubicBezTo>
                  <a:pt x="-12344" y="3180667"/>
                  <a:pt x="486" y="2853178"/>
                  <a:pt x="0" y="2717531"/>
                </a:cubicBezTo>
                <a:cubicBezTo>
                  <a:pt x="-486" y="2581884"/>
                  <a:pt x="-5584" y="2366732"/>
                  <a:pt x="0" y="2046536"/>
                </a:cubicBezTo>
                <a:cubicBezTo>
                  <a:pt x="5584" y="1726340"/>
                  <a:pt x="11425" y="1611098"/>
                  <a:pt x="0" y="1442640"/>
                </a:cubicBezTo>
                <a:cubicBezTo>
                  <a:pt x="-11425" y="1274182"/>
                  <a:pt x="-28260" y="899258"/>
                  <a:pt x="0" y="704545"/>
                </a:cubicBezTo>
                <a:cubicBezTo>
                  <a:pt x="28260" y="509832"/>
                  <a:pt x="-29362" y="307553"/>
                  <a:pt x="0" y="0"/>
                </a:cubicBezTo>
                <a:close/>
              </a:path>
              <a:path w="11430000" h="3354977" stroke="0" extrusionOk="0">
                <a:moveTo>
                  <a:pt x="0" y="0"/>
                </a:moveTo>
                <a:cubicBezTo>
                  <a:pt x="138425" y="-27315"/>
                  <a:pt x="397852" y="27127"/>
                  <a:pt x="558053" y="0"/>
                </a:cubicBezTo>
                <a:cubicBezTo>
                  <a:pt x="718254" y="-27127"/>
                  <a:pt x="878143" y="3582"/>
                  <a:pt x="1001806" y="0"/>
                </a:cubicBezTo>
                <a:cubicBezTo>
                  <a:pt x="1125469" y="-3582"/>
                  <a:pt x="1281669" y="-6327"/>
                  <a:pt x="1445559" y="0"/>
                </a:cubicBezTo>
                <a:cubicBezTo>
                  <a:pt x="1609449" y="6327"/>
                  <a:pt x="1927253" y="30084"/>
                  <a:pt x="2232212" y="0"/>
                </a:cubicBezTo>
                <a:cubicBezTo>
                  <a:pt x="2537171" y="-30084"/>
                  <a:pt x="2641446" y="-31193"/>
                  <a:pt x="2904565" y="0"/>
                </a:cubicBezTo>
                <a:cubicBezTo>
                  <a:pt x="3167684" y="31193"/>
                  <a:pt x="3254874" y="2222"/>
                  <a:pt x="3348318" y="0"/>
                </a:cubicBezTo>
                <a:cubicBezTo>
                  <a:pt x="3441762" y="-2222"/>
                  <a:pt x="3575028" y="20217"/>
                  <a:pt x="3792071" y="0"/>
                </a:cubicBezTo>
                <a:cubicBezTo>
                  <a:pt x="4009114" y="-20217"/>
                  <a:pt x="4243255" y="37852"/>
                  <a:pt x="4578724" y="0"/>
                </a:cubicBezTo>
                <a:cubicBezTo>
                  <a:pt x="4914193" y="-37852"/>
                  <a:pt x="4793254" y="-1909"/>
                  <a:pt x="4908176" y="0"/>
                </a:cubicBezTo>
                <a:cubicBezTo>
                  <a:pt x="5023098" y="1909"/>
                  <a:pt x="5215264" y="-9403"/>
                  <a:pt x="5351929" y="0"/>
                </a:cubicBezTo>
                <a:cubicBezTo>
                  <a:pt x="5488594" y="9403"/>
                  <a:pt x="5803027" y="-22074"/>
                  <a:pt x="6252882" y="0"/>
                </a:cubicBezTo>
                <a:cubicBezTo>
                  <a:pt x="6702737" y="22074"/>
                  <a:pt x="6550128" y="10569"/>
                  <a:pt x="6696635" y="0"/>
                </a:cubicBezTo>
                <a:cubicBezTo>
                  <a:pt x="6843142" y="-10569"/>
                  <a:pt x="6965576" y="-20934"/>
                  <a:pt x="7140388" y="0"/>
                </a:cubicBezTo>
                <a:cubicBezTo>
                  <a:pt x="7315200" y="20934"/>
                  <a:pt x="7591082" y="11720"/>
                  <a:pt x="7812741" y="0"/>
                </a:cubicBezTo>
                <a:cubicBezTo>
                  <a:pt x="8034400" y="-11720"/>
                  <a:pt x="8451002" y="-26859"/>
                  <a:pt x="8713694" y="0"/>
                </a:cubicBezTo>
                <a:cubicBezTo>
                  <a:pt x="8976386" y="26859"/>
                  <a:pt x="9031187" y="-18336"/>
                  <a:pt x="9157447" y="0"/>
                </a:cubicBezTo>
                <a:cubicBezTo>
                  <a:pt x="9283707" y="18336"/>
                  <a:pt x="9701863" y="26191"/>
                  <a:pt x="9944100" y="0"/>
                </a:cubicBezTo>
                <a:cubicBezTo>
                  <a:pt x="10186337" y="-26191"/>
                  <a:pt x="10526134" y="38032"/>
                  <a:pt x="10730753" y="0"/>
                </a:cubicBezTo>
                <a:cubicBezTo>
                  <a:pt x="10935372" y="-38032"/>
                  <a:pt x="11169065" y="-27951"/>
                  <a:pt x="11430000" y="0"/>
                </a:cubicBezTo>
                <a:cubicBezTo>
                  <a:pt x="11446378" y="165075"/>
                  <a:pt x="11447682" y="405806"/>
                  <a:pt x="11430000" y="570346"/>
                </a:cubicBezTo>
                <a:cubicBezTo>
                  <a:pt x="11412318" y="734886"/>
                  <a:pt x="11452096" y="913667"/>
                  <a:pt x="11430000" y="1140692"/>
                </a:cubicBezTo>
                <a:cubicBezTo>
                  <a:pt x="11407904" y="1367717"/>
                  <a:pt x="11453067" y="1624724"/>
                  <a:pt x="11430000" y="1778138"/>
                </a:cubicBezTo>
                <a:cubicBezTo>
                  <a:pt x="11406933" y="1931552"/>
                  <a:pt x="11455813" y="2169379"/>
                  <a:pt x="11430000" y="2415583"/>
                </a:cubicBezTo>
                <a:cubicBezTo>
                  <a:pt x="11404187" y="2661787"/>
                  <a:pt x="11426675" y="2912741"/>
                  <a:pt x="11430000" y="3354977"/>
                </a:cubicBezTo>
                <a:cubicBezTo>
                  <a:pt x="11269536" y="3343299"/>
                  <a:pt x="11047955" y="3364267"/>
                  <a:pt x="10757647" y="3354977"/>
                </a:cubicBezTo>
                <a:cubicBezTo>
                  <a:pt x="10467339" y="3345687"/>
                  <a:pt x="10226195" y="3371488"/>
                  <a:pt x="10085294" y="3354977"/>
                </a:cubicBezTo>
                <a:cubicBezTo>
                  <a:pt x="9944393" y="3338466"/>
                  <a:pt x="9724545" y="3344777"/>
                  <a:pt x="9527241" y="3354977"/>
                </a:cubicBezTo>
                <a:cubicBezTo>
                  <a:pt x="9329937" y="3365177"/>
                  <a:pt x="9288804" y="3360645"/>
                  <a:pt x="9197788" y="3354977"/>
                </a:cubicBezTo>
                <a:cubicBezTo>
                  <a:pt x="9106772" y="3349309"/>
                  <a:pt x="8951670" y="3376855"/>
                  <a:pt x="8754035" y="3354977"/>
                </a:cubicBezTo>
                <a:cubicBezTo>
                  <a:pt x="8556400" y="3333099"/>
                  <a:pt x="8342139" y="3350427"/>
                  <a:pt x="8081682" y="3354977"/>
                </a:cubicBezTo>
                <a:cubicBezTo>
                  <a:pt x="7821225" y="3359527"/>
                  <a:pt x="7691127" y="3341866"/>
                  <a:pt x="7523629" y="3354977"/>
                </a:cubicBezTo>
                <a:cubicBezTo>
                  <a:pt x="7356131" y="3368088"/>
                  <a:pt x="7298696" y="3345877"/>
                  <a:pt x="7194176" y="3354977"/>
                </a:cubicBezTo>
                <a:cubicBezTo>
                  <a:pt x="7089656" y="3364077"/>
                  <a:pt x="6986864" y="3371348"/>
                  <a:pt x="6864724" y="3354977"/>
                </a:cubicBezTo>
                <a:cubicBezTo>
                  <a:pt x="6742584" y="3338606"/>
                  <a:pt x="6608678" y="3336242"/>
                  <a:pt x="6420971" y="3354977"/>
                </a:cubicBezTo>
                <a:cubicBezTo>
                  <a:pt x="6233264" y="3373712"/>
                  <a:pt x="5830066" y="3366883"/>
                  <a:pt x="5520018" y="3354977"/>
                </a:cubicBezTo>
                <a:cubicBezTo>
                  <a:pt x="5209970" y="3343071"/>
                  <a:pt x="5078962" y="3378583"/>
                  <a:pt x="4847665" y="3354977"/>
                </a:cubicBezTo>
                <a:cubicBezTo>
                  <a:pt x="4616368" y="3331371"/>
                  <a:pt x="4418080" y="3358552"/>
                  <a:pt x="4289612" y="3354977"/>
                </a:cubicBezTo>
                <a:cubicBezTo>
                  <a:pt x="4161144" y="3351402"/>
                  <a:pt x="3938921" y="3378359"/>
                  <a:pt x="3731559" y="3354977"/>
                </a:cubicBezTo>
                <a:cubicBezTo>
                  <a:pt x="3524197" y="3331595"/>
                  <a:pt x="3308037" y="3358455"/>
                  <a:pt x="2944906" y="3354977"/>
                </a:cubicBezTo>
                <a:cubicBezTo>
                  <a:pt x="2581775" y="3351499"/>
                  <a:pt x="2724313" y="3364087"/>
                  <a:pt x="2615453" y="3354977"/>
                </a:cubicBezTo>
                <a:cubicBezTo>
                  <a:pt x="2506593" y="3345867"/>
                  <a:pt x="2381231" y="3354902"/>
                  <a:pt x="2286000" y="3354977"/>
                </a:cubicBezTo>
                <a:cubicBezTo>
                  <a:pt x="2190769" y="3355052"/>
                  <a:pt x="1970192" y="3346763"/>
                  <a:pt x="1727947" y="3354977"/>
                </a:cubicBezTo>
                <a:cubicBezTo>
                  <a:pt x="1485702" y="3363191"/>
                  <a:pt x="1265496" y="3382693"/>
                  <a:pt x="1055594" y="3354977"/>
                </a:cubicBezTo>
                <a:cubicBezTo>
                  <a:pt x="845692" y="3327261"/>
                  <a:pt x="473359" y="3314290"/>
                  <a:pt x="0" y="3354977"/>
                </a:cubicBezTo>
                <a:cubicBezTo>
                  <a:pt x="31318" y="3062713"/>
                  <a:pt x="15163" y="2948006"/>
                  <a:pt x="0" y="2717531"/>
                </a:cubicBezTo>
                <a:cubicBezTo>
                  <a:pt x="-15163" y="2487056"/>
                  <a:pt x="12702" y="2394208"/>
                  <a:pt x="0" y="2113636"/>
                </a:cubicBezTo>
                <a:cubicBezTo>
                  <a:pt x="-12702" y="1833064"/>
                  <a:pt x="23066" y="1772661"/>
                  <a:pt x="0" y="1543289"/>
                </a:cubicBezTo>
                <a:cubicBezTo>
                  <a:pt x="-23066" y="1313917"/>
                  <a:pt x="-17507" y="1020295"/>
                  <a:pt x="0" y="838744"/>
                </a:cubicBezTo>
                <a:cubicBezTo>
                  <a:pt x="17507" y="657194"/>
                  <a:pt x="-8690" y="343448"/>
                  <a:pt x="0" y="0"/>
                </a:cubicBezTo>
                <a:close/>
              </a:path>
            </a:pathLst>
          </a:custGeom>
          <a:pattFill prst="pct5">
            <a:fgClr>
              <a:srgbClr val="D2D4F8"/>
            </a:fgClr>
            <a:bgClr>
              <a:schemeClr val="bg1"/>
            </a:bgClr>
          </a:pattFill>
          <a:ln w="76200">
            <a:solidFill>
              <a:srgbClr val="D2D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926266" y="2519561"/>
            <a:ext cx="11469766" cy="3166946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3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	</a:t>
            </a:r>
            <a:r>
              <a:rPr lang="th-TH" b="1" dirty="0">
                <a:solidFill>
                  <a:srgbClr val="F67E7E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การเปลี่ยนแปลงทางเคมี คือ </a:t>
            </a:r>
            <a:r>
              <a:rPr lang="th-TH" sz="3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การเปลี่ยนแปลงของสารชนิดเดียวหรือ         การทำปฏิกิริยาระหว่างสาร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2</a:t>
            </a:r>
            <a:r>
              <a:rPr lang="th-TH" sz="3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 ชนิดขึ้นไป แล้วเกิดสารใหม่ขึ้น ซึ่งมีสมบัติต่างไป      จากสารเดิม และเมื่อเกิดการเปลี่ยนแปลงแล้วจะทำให้กลับมาเป็นสารเดิมได้ยาก    หรือไม่ได้</a:t>
            </a:r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27000">
                  <a:schemeClr val="bg1"/>
                </a:glow>
              </a:effectLst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sp>
        <p:nvSpPr>
          <p:cNvPr id="19" name="สี่เหลี่ยมผืนผ้า 1"/>
          <p:cNvSpPr/>
          <p:nvPr/>
        </p:nvSpPr>
        <p:spPr>
          <a:xfrm>
            <a:off x="2065106" y="944159"/>
            <a:ext cx="9057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การเปลี่ยนแปลงทางเคมีของสาร</a:t>
            </a:r>
            <a:endParaRPr lang="en-US" sz="6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27000">
                  <a:schemeClr val="bg1"/>
                </a:glow>
              </a:effectLst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A066EBBE-6EC9-0D4C-BD4E-B51EEDD22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948" y="6034575"/>
            <a:ext cx="988676" cy="13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6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694705" y="5544020"/>
            <a:ext cx="4572000" cy="55084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การประกอบอาหาร เช่น ไข่ดาว</a:t>
            </a:r>
            <a:endParaRPr lang="th-TH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66705" y="5311947"/>
            <a:ext cx="3659850" cy="1358759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การเกิดสนิมของเหล็ก </a:t>
            </a:r>
          </a:p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เช่น ตะปูเกิดสนิม</a:t>
            </a:r>
            <a:endParaRPr lang="th-TH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2816" y="828493"/>
            <a:ext cx="7002069" cy="797067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r>
              <a:rPr lang="th-TH" sz="4400" b="1" dirty="0">
                <a:solidFill>
                  <a:srgbClr val="F67E7E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ตัวอย่าง </a:t>
            </a:r>
            <a:r>
              <a:rPr lang="th-TH" sz="4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 การเปลี่ยนแปลงทางเคมี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27000">
                  <a:schemeClr val="bg1"/>
                </a:glow>
              </a:effectLst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5745" y="5554559"/>
            <a:ext cx="4511073" cy="55084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การสุกของผลไม้ เช่น มะม่วงสุก</a:t>
            </a:r>
            <a:endParaRPr lang="th-TH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sp>
        <p:nvSpPr>
          <p:cNvPr id="14" name="สี่เหลี่ยมผืนผ้า 1">
            <a:extLst>
              <a:ext uri="{FF2B5EF4-FFF2-40B4-BE49-F238E27FC236}">
                <a16:creationId xmlns:a16="http://schemas.microsoft.com/office/drawing/2014/main" id="{ECDFC41C-9EB4-D44B-BE87-D2220BBB9BBA}"/>
              </a:ext>
            </a:extLst>
          </p:cNvPr>
          <p:cNvSpPr/>
          <p:nvPr/>
        </p:nvSpPr>
        <p:spPr>
          <a:xfrm>
            <a:off x="679895" y="2179732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สี่เหลี่ยมผืนผ้า 1">
            <a:extLst>
              <a:ext uri="{FF2B5EF4-FFF2-40B4-BE49-F238E27FC236}">
                <a16:creationId xmlns:a16="http://schemas.microsoft.com/office/drawing/2014/main" id="{B0B70A08-4869-F146-8826-83EE11274FC3}"/>
              </a:ext>
            </a:extLst>
          </p:cNvPr>
          <p:cNvSpPr/>
          <p:nvPr/>
        </p:nvSpPr>
        <p:spPr>
          <a:xfrm rot="21433035">
            <a:off x="848262" y="1925593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สี่เหลี่ยมผืนผ้า 1">
            <a:extLst>
              <a:ext uri="{FF2B5EF4-FFF2-40B4-BE49-F238E27FC236}">
                <a16:creationId xmlns:a16="http://schemas.microsoft.com/office/drawing/2014/main" id="{76D208B7-533A-6442-A720-BF49E8E9D46A}"/>
              </a:ext>
            </a:extLst>
          </p:cNvPr>
          <p:cNvSpPr/>
          <p:nvPr/>
        </p:nvSpPr>
        <p:spPr>
          <a:xfrm>
            <a:off x="5050930" y="2100123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สี่เหลี่ยมผืนผ้า 1">
            <a:extLst>
              <a:ext uri="{FF2B5EF4-FFF2-40B4-BE49-F238E27FC236}">
                <a16:creationId xmlns:a16="http://schemas.microsoft.com/office/drawing/2014/main" id="{66C4C6B5-CA1F-1F48-BFD7-9E90BE7A23DB}"/>
              </a:ext>
            </a:extLst>
          </p:cNvPr>
          <p:cNvSpPr/>
          <p:nvPr/>
        </p:nvSpPr>
        <p:spPr>
          <a:xfrm rot="21433035">
            <a:off x="5219297" y="1845984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สี่เหลี่ยมผืนผ้า 1">
            <a:extLst>
              <a:ext uri="{FF2B5EF4-FFF2-40B4-BE49-F238E27FC236}">
                <a16:creationId xmlns:a16="http://schemas.microsoft.com/office/drawing/2014/main" id="{17D447B2-9B2D-6E4A-B5A8-034628A45705}"/>
              </a:ext>
            </a:extLst>
          </p:cNvPr>
          <p:cNvSpPr/>
          <p:nvPr/>
        </p:nvSpPr>
        <p:spPr>
          <a:xfrm>
            <a:off x="9224218" y="2100123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สี่เหลี่ยมผืนผ้า 1">
            <a:extLst>
              <a:ext uri="{FF2B5EF4-FFF2-40B4-BE49-F238E27FC236}">
                <a16:creationId xmlns:a16="http://schemas.microsoft.com/office/drawing/2014/main" id="{0984D0C6-EDE4-8249-872C-47CBEE5C1FC0}"/>
              </a:ext>
            </a:extLst>
          </p:cNvPr>
          <p:cNvSpPr/>
          <p:nvPr/>
        </p:nvSpPr>
        <p:spPr>
          <a:xfrm rot="21433035">
            <a:off x="9392585" y="1845984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" name="รูปภาพ 9" descr="รูปภาพประกอบด้วย อาหาร, ถ้วย, ไข่ทอด, มื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F631C12-23B5-F542-8171-553C806B1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63" y="2376775"/>
            <a:ext cx="4572000" cy="2197100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ต้นไม้, ตั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E706850-8AC7-774C-B2EC-FA899EFCD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2" y="2360022"/>
            <a:ext cx="3320779" cy="2213853"/>
          </a:xfrm>
          <a:prstGeom prst="rect">
            <a:avLst/>
          </a:prstGeom>
        </p:spPr>
      </p:pic>
      <p:pic>
        <p:nvPicPr>
          <p:cNvPr id="22" name="รูปภาพ 21" descr="รูปภาพประกอบด้วย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C3748B2-1562-BA4A-8592-503BD7B7E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308" y="2638349"/>
            <a:ext cx="2684634" cy="1816076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8DF7CFA-64AC-744B-A554-363494AE61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948" y="6034575"/>
            <a:ext cx="988676" cy="13982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F4B7991-FA3F-40BE-9068-CE253CFADDDF}"/>
                  </a:ext>
                </a:extLst>
              </p14:cNvPr>
              <p14:cNvContentPartPr/>
              <p14:nvPr/>
            </p14:nvContentPartPr>
            <p14:xfrm>
              <a:off x="11364181" y="2791640"/>
              <a:ext cx="9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F4B7991-FA3F-40BE-9068-CE253CFADD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28181" y="2755640"/>
                <a:ext cx="81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357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3" grpId="0"/>
      <p:bldP spid="45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681886" y="6114458"/>
            <a:ext cx="4572000" cy="55084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มีการเพิ่มขึ้นหรือลดลงของอุณหภูมิ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212688" y="6049228"/>
            <a:ext cx="3659850" cy="55084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อาจมีแสงหรือเสียงเกิดขึ้น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4995" y="615837"/>
            <a:ext cx="12319392" cy="797067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A6C9F9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การเปลี่ยนแปลงทางเคมีที่ทำให้เกิดสารใหม่อาจสังเกตได้จากการเปลี่ยนแปลงของสาร เช่น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5765" y="6088262"/>
            <a:ext cx="4511073" cy="55084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มีกลิ่นต่างจากสารเดิม</a:t>
            </a:r>
          </a:p>
        </p:txBody>
      </p:sp>
      <p:sp>
        <p:nvSpPr>
          <p:cNvPr id="14" name="สี่เหลี่ยมผืนผ้า 1">
            <a:extLst>
              <a:ext uri="{FF2B5EF4-FFF2-40B4-BE49-F238E27FC236}">
                <a16:creationId xmlns:a16="http://schemas.microsoft.com/office/drawing/2014/main" id="{ECDFC41C-9EB4-D44B-BE87-D2220BBB9BBA}"/>
              </a:ext>
            </a:extLst>
          </p:cNvPr>
          <p:cNvSpPr/>
          <p:nvPr/>
        </p:nvSpPr>
        <p:spPr>
          <a:xfrm>
            <a:off x="649915" y="2713435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สี่เหลี่ยมผืนผ้า 1">
            <a:extLst>
              <a:ext uri="{FF2B5EF4-FFF2-40B4-BE49-F238E27FC236}">
                <a16:creationId xmlns:a16="http://schemas.microsoft.com/office/drawing/2014/main" id="{B0B70A08-4869-F146-8826-83EE11274FC3}"/>
              </a:ext>
            </a:extLst>
          </p:cNvPr>
          <p:cNvSpPr/>
          <p:nvPr/>
        </p:nvSpPr>
        <p:spPr>
          <a:xfrm rot="21433035">
            <a:off x="818282" y="2459296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สี่เหลี่ยมผืนผ้า 1">
            <a:extLst>
              <a:ext uri="{FF2B5EF4-FFF2-40B4-BE49-F238E27FC236}">
                <a16:creationId xmlns:a16="http://schemas.microsoft.com/office/drawing/2014/main" id="{76D208B7-533A-6442-A720-BF49E8E9D46A}"/>
              </a:ext>
            </a:extLst>
          </p:cNvPr>
          <p:cNvSpPr/>
          <p:nvPr/>
        </p:nvSpPr>
        <p:spPr>
          <a:xfrm>
            <a:off x="5020950" y="2633826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สี่เหลี่ยมผืนผ้า 1">
            <a:extLst>
              <a:ext uri="{FF2B5EF4-FFF2-40B4-BE49-F238E27FC236}">
                <a16:creationId xmlns:a16="http://schemas.microsoft.com/office/drawing/2014/main" id="{66C4C6B5-CA1F-1F48-BFD7-9E90BE7A23DB}"/>
              </a:ext>
            </a:extLst>
          </p:cNvPr>
          <p:cNvSpPr/>
          <p:nvPr/>
        </p:nvSpPr>
        <p:spPr>
          <a:xfrm rot="21433035">
            <a:off x="5189317" y="2379687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สี่เหลี่ยมผืนผ้า 1">
            <a:extLst>
              <a:ext uri="{FF2B5EF4-FFF2-40B4-BE49-F238E27FC236}">
                <a16:creationId xmlns:a16="http://schemas.microsoft.com/office/drawing/2014/main" id="{17D447B2-9B2D-6E4A-B5A8-034628A45705}"/>
              </a:ext>
            </a:extLst>
          </p:cNvPr>
          <p:cNvSpPr/>
          <p:nvPr/>
        </p:nvSpPr>
        <p:spPr>
          <a:xfrm>
            <a:off x="9194238" y="2633826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สี่เหลี่ยมผืนผ้า 1">
            <a:extLst>
              <a:ext uri="{FF2B5EF4-FFF2-40B4-BE49-F238E27FC236}">
                <a16:creationId xmlns:a16="http://schemas.microsoft.com/office/drawing/2014/main" id="{0984D0C6-EDE4-8249-872C-47CBEE5C1FC0}"/>
              </a:ext>
            </a:extLst>
          </p:cNvPr>
          <p:cNvSpPr/>
          <p:nvPr/>
        </p:nvSpPr>
        <p:spPr>
          <a:xfrm rot="21433035">
            <a:off x="9362605" y="2379687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7ABCAD44-B3A1-F348-9A53-B387E11B7D3C}"/>
              </a:ext>
            </a:extLst>
          </p:cNvPr>
          <p:cNvSpPr/>
          <p:nvPr/>
        </p:nvSpPr>
        <p:spPr>
          <a:xfrm>
            <a:off x="1348724" y="1679486"/>
            <a:ext cx="5435534" cy="673956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b="1" dirty="0">
                <a:solidFill>
                  <a:srgbClr val="F67E7E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ตัวอย่าง</a:t>
            </a:r>
            <a:r>
              <a:rPr lang="en-US" b="1" dirty="0">
                <a:solidFill>
                  <a:srgbClr val="F67E7E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r>
              <a:rPr lang="th-TH" b="1" dirty="0">
                <a:solidFill>
                  <a:srgbClr val="A6C9F9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การเกิดสารใหม่</a:t>
            </a:r>
            <a:r>
              <a:rPr lang="en-US" b="1" dirty="0">
                <a:solidFill>
                  <a:srgbClr val="F67E7E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27000">
                  <a:schemeClr val="bg1"/>
                </a:glow>
              </a:effectLst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pic>
        <p:nvPicPr>
          <p:cNvPr id="3" name="รูปภาพ 2" descr="รูปภาพประกอบด้วย ธรรมชาติ, ไฟ, เตาผิง, ทำอาห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77A5B6A-C7CF-8B45-995F-02714040B2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r="14530"/>
          <a:stretch/>
        </p:blipFill>
        <p:spPr>
          <a:xfrm>
            <a:off x="9699806" y="2728641"/>
            <a:ext cx="2685614" cy="2570782"/>
          </a:xfrm>
          <a:prstGeom prst="ellipse">
            <a:avLst/>
          </a:prstGeom>
        </p:spPr>
      </p:pic>
      <p:pic>
        <p:nvPicPr>
          <p:cNvPr id="5" name="รูปภาพ 4" descr="รูปภาพประกอบด้วย อาหาร, จาน, เนื้อสัตว์, หลากหล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63D9155-616A-E647-BD6A-217876F5D3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t="3778" r="14979"/>
          <a:stretch/>
        </p:blipFill>
        <p:spPr>
          <a:xfrm>
            <a:off x="1104914" y="2743847"/>
            <a:ext cx="2776176" cy="2641607"/>
          </a:xfrm>
          <a:prstGeom prst="ellipse">
            <a:avLst/>
          </a:prstGeom>
        </p:spPr>
      </p:pic>
      <p:pic>
        <p:nvPicPr>
          <p:cNvPr id="9" name="รูปภาพ 8" descr="รูปภาพประกอบด้วย บุคคล, กลางแจ้ง, พื้น, เครื่องมื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165B2B5-118A-9045-A25F-DC9C05339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r="12029"/>
          <a:stretch/>
        </p:blipFill>
        <p:spPr>
          <a:xfrm>
            <a:off x="5557857" y="2743847"/>
            <a:ext cx="2520429" cy="2540370"/>
          </a:xfrm>
          <a:prstGeom prst="ellipse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A388450-A929-894A-8803-7B5D39051E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948" y="6034575"/>
            <a:ext cx="988676" cy="13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85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3" grpId="0"/>
      <p:bldP spid="45" grpId="0"/>
      <p:bldP spid="14" grpId="1" animBg="1"/>
      <p:bldP spid="15" grpId="1" animBg="1"/>
      <p:bldP spid="16" grpId="1" animBg="1"/>
      <p:bldP spid="17" grpId="1" animBg="1"/>
      <p:bldP spid="18" grpId="1" animBg="1"/>
      <p:bldP spid="20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684651" y="5808030"/>
            <a:ext cx="4572000" cy="55084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มีสีต่างจากสารเดิม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256651" y="5785550"/>
            <a:ext cx="3659850" cy="55084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มีตะกอนเกิดขึ้น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6267" y="5808030"/>
            <a:ext cx="3888989" cy="55084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มีฟองแก๊ส</a:t>
            </a:r>
          </a:p>
        </p:txBody>
      </p:sp>
      <p:sp>
        <p:nvSpPr>
          <p:cNvPr id="14" name="สี่เหลี่ยมผืนผ้า 1">
            <a:extLst>
              <a:ext uri="{FF2B5EF4-FFF2-40B4-BE49-F238E27FC236}">
                <a16:creationId xmlns:a16="http://schemas.microsoft.com/office/drawing/2014/main" id="{ECDFC41C-9EB4-D44B-BE87-D2220BBB9BBA}"/>
              </a:ext>
            </a:extLst>
          </p:cNvPr>
          <p:cNvSpPr/>
          <p:nvPr/>
        </p:nvSpPr>
        <p:spPr>
          <a:xfrm>
            <a:off x="620417" y="2433203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สี่เหลี่ยมผืนผ้า 1">
            <a:extLst>
              <a:ext uri="{FF2B5EF4-FFF2-40B4-BE49-F238E27FC236}">
                <a16:creationId xmlns:a16="http://schemas.microsoft.com/office/drawing/2014/main" id="{B0B70A08-4869-F146-8826-83EE11274FC3}"/>
              </a:ext>
            </a:extLst>
          </p:cNvPr>
          <p:cNvSpPr/>
          <p:nvPr/>
        </p:nvSpPr>
        <p:spPr>
          <a:xfrm rot="21433035">
            <a:off x="788784" y="2179064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สี่เหลี่ยมผืนผ้า 1">
            <a:extLst>
              <a:ext uri="{FF2B5EF4-FFF2-40B4-BE49-F238E27FC236}">
                <a16:creationId xmlns:a16="http://schemas.microsoft.com/office/drawing/2014/main" id="{76D208B7-533A-6442-A720-BF49E8E9D46A}"/>
              </a:ext>
            </a:extLst>
          </p:cNvPr>
          <p:cNvSpPr/>
          <p:nvPr/>
        </p:nvSpPr>
        <p:spPr>
          <a:xfrm>
            <a:off x="4991452" y="2353594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สี่เหลี่ยมผืนผ้า 1">
            <a:extLst>
              <a:ext uri="{FF2B5EF4-FFF2-40B4-BE49-F238E27FC236}">
                <a16:creationId xmlns:a16="http://schemas.microsoft.com/office/drawing/2014/main" id="{66C4C6B5-CA1F-1F48-BFD7-9E90BE7A23DB}"/>
              </a:ext>
            </a:extLst>
          </p:cNvPr>
          <p:cNvSpPr/>
          <p:nvPr/>
        </p:nvSpPr>
        <p:spPr>
          <a:xfrm rot="21433035">
            <a:off x="5159819" y="2099455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สี่เหลี่ยมผืนผ้า 1">
            <a:extLst>
              <a:ext uri="{FF2B5EF4-FFF2-40B4-BE49-F238E27FC236}">
                <a16:creationId xmlns:a16="http://schemas.microsoft.com/office/drawing/2014/main" id="{17D447B2-9B2D-6E4A-B5A8-034628A45705}"/>
              </a:ext>
            </a:extLst>
          </p:cNvPr>
          <p:cNvSpPr/>
          <p:nvPr/>
        </p:nvSpPr>
        <p:spPr>
          <a:xfrm>
            <a:off x="9164740" y="2353594"/>
            <a:ext cx="3427482" cy="3148820"/>
          </a:xfrm>
          <a:custGeom>
            <a:avLst/>
            <a:gdLst>
              <a:gd name="connsiteX0" fmla="*/ 0 w 3427482"/>
              <a:gd name="connsiteY0" fmla="*/ 1574410 h 3148820"/>
              <a:gd name="connsiteX1" fmla="*/ 1713741 w 3427482"/>
              <a:gd name="connsiteY1" fmla="*/ 0 h 3148820"/>
              <a:gd name="connsiteX2" fmla="*/ 3427482 w 3427482"/>
              <a:gd name="connsiteY2" fmla="*/ 1574410 h 3148820"/>
              <a:gd name="connsiteX3" fmla="*/ 1713741 w 3427482"/>
              <a:gd name="connsiteY3" fmla="*/ 3148820 h 3148820"/>
              <a:gd name="connsiteX4" fmla="*/ 0 w 3427482"/>
              <a:gd name="connsiteY4" fmla="*/ 1574410 h 314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482" h="3148820" fill="none" extrusionOk="0">
                <a:moveTo>
                  <a:pt x="0" y="1574410"/>
                </a:moveTo>
                <a:cubicBezTo>
                  <a:pt x="-189573" y="733150"/>
                  <a:pt x="634884" y="79759"/>
                  <a:pt x="1713741" y="0"/>
                </a:cubicBezTo>
                <a:cubicBezTo>
                  <a:pt x="2839916" y="39260"/>
                  <a:pt x="3535639" y="763416"/>
                  <a:pt x="3427482" y="1574410"/>
                </a:cubicBezTo>
                <a:cubicBezTo>
                  <a:pt x="3420315" y="2391195"/>
                  <a:pt x="2643562" y="3105687"/>
                  <a:pt x="1713741" y="3148820"/>
                </a:cubicBezTo>
                <a:cubicBezTo>
                  <a:pt x="941973" y="3066821"/>
                  <a:pt x="80551" y="2422302"/>
                  <a:pt x="0" y="1574410"/>
                </a:cubicBezTo>
                <a:close/>
              </a:path>
              <a:path w="3427482" h="3148820" stroke="0" extrusionOk="0">
                <a:moveTo>
                  <a:pt x="0" y="1574410"/>
                </a:moveTo>
                <a:cubicBezTo>
                  <a:pt x="109905" y="795857"/>
                  <a:pt x="920475" y="-122714"/>
                  <a:pt x="1713741" y="0"/>
                </a:cubicBezTo>
                <a:cubicBezTo>
                  <a:pt x="2508482" y="-109471"/>
                  <a:pt x="3458270" y="640488"/>
                  <a:pt x="3427482" y="1574410"/>
                </a:cubicBezTo>
                <a:cubicBezTo>
                  <a:pt x="3398597" y="2373483"/>
                  <a:pt x="2783300" y="3028141"/>
                  <a:pt x="1713741" y="3148820"/>
                </a:cubicBezTo>
                <a:cubicBezTo>
                  <a:pt x="869082" y="3132240"/>
                  <a:pt x="-92213" y="2354277"/>
                  <a:pt x="0" y="1574410"/>
                </a:cubicBezTo>
                <a:close/>
              </a:path>
            </a:pathLst>
          </a:custGeom>
          <a:pattFill prst="pct90">
            <a:fgClr>
              <a:srgbClr val="A6C9F9"/>
            </a:fgClr>
            <a:bgClr>
              <a:schemeClr val="bg1"/>
            </a:bgClr>
          </a:pattFill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สี่เหลี่ยมผืนผ้า 1">
            <a:extLst>
              <a:ext uri="{FF2B5EF4-FFF2-40B4-BE49-F238E27FC236}">
                <a16:creationId xmlns:a16="http://schemas.microsoft.com/office/drawing/2014/main" id="{0984D0C6-EDE4-8249-872C-47CBEE5C1FC0}"/>
              </a:ext>
            </a:extLst>
          </p:cNvPr>
          <p:cNvSpPr/>
          <p:nvPr/>
        </p:nvSpPr>
        <p:spPr>
          <a:xfrm rot="21433035">
            <a:off x="9333107" y="2099455"/>
            <a:ext cx="3360016" cy="3231229"/>
          </a:xfrm>
          <a:custGeom>
            <a:avLst/>
            <a:gdLst>
              <a:gd name="connsiteX0" fmla="*/ 0 w 3360016"/>
              <a:gd name="connsiteY0" fmla="*/ 1615615 h 3231229"/>
              <a:gd name="connsiteX1" fmla="*/ 1680008 w 3360016"/>
              <a:gd name="connsiteY1" fmla="*/ 0 h 3231229"/>
              <a:gd name="connsiteX2" fmla="*/ 3360016 w 3360016"/>
              <a:gd name="connsiteY2" fmla="*/ 1615615 h 3231229"/>
              <a:gd name="connsiteX3" fmla="*/ 1680008 w 3360016"/>
              <a:gd name="connsiteY3" fmla="*/ 3231230 h 3231229"/>
              <a:gd name="connsiteX4" fmla="*/ 0 w 3360016"/>
              <a:gd name="connsiteY4" fmla="*/ 1615615 h 323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16" h="3231229" fill="none" extrusionOk="0">
                <a:moveTo>
                  <a:pt x="0" y="1615615"/>
                </a:moveTo>
                <a:cubicBezTo>
                  <a:pt x="-147655" y="745348"/>
                  <a:pt x="612164" y="84348"/>
                  <a:pt x="1680008" y="0"/>
                </a:cubicBezTo>
                <a:cubicBezTo>
                  <a:pt x="2666484" y="12810"/>
                  <a:pt x="3378511" y="733343"/>
                  <a:pt x="3360016" y="1615615"/>
                </a:cubicBezTo>
                <a:cubicBezTo>
                  <a:pt x="3330500" y="2290711"/>
                  <a:pt x="2535292" y="3043278"/>
                  <a:pt x="1680008" y="3231230"/>
                </a:cubicBezTo>
                <a:cubicBezTo>
                  <a:pt x="873263" y="3174391"/>
                  <a:pt x="203902" y="2453140"/>
                  <a:pt x="0" y="1615615"/>
                </a:cubicBezTo>
                <a:close/>
              </a:path>
              <a:path w="3360016" h="3231229" stroke="0" extrusionOk="0">
                <a:moveTo>
                  <a:pt x="0" y="1615615"/>
                </a:moveTo>
                <a:cubicBezTo>
                  <a:pt x="167843" y="862262"/>
                  <a:pt x="813914" y="-49459"/>
                  <a:pt x="1680008" y="0"/>
                </a:cubicBezTo>
                <a:cubicBezTo>
                  <a:pt x="2488746" y="-85932"/>
                  <a:pt x="3420431" y="596967"/>
                  <a:pt x="3360016" y="1615615"/>
                </a:cubicBezTo>
                <a:cubicBezTo>
                  <a:pt x="3287310" y="2330564"/>
                  <a:pt x="2632428" y="3207133"/>
                  <a:pt x="1680008" y="3231230"/>
                </a:cubicBezTo>
                <a:cubicBezTo>
                  <a:pt x="871313" y="3211827"/>
                  <a:pt x="-35494" y="2473385"/>
                  <a:pt x="0" y="1615615"/>
                </a:cubicBezTo>
                <a:close/>
              </a:path>
            </a:pathLst>
          </a:custGeom>
          <a:pattFill prst="pct5">
            <a:fgClr>
              <a:srgbClr val="A6C9F9"/>
            </a:fgClr>
            <a:bgClr>
              <a:schemeClr val="bg1"/>
            </a:bgClr>
          </a:pattFill>
          <a:ln w="57150">
            <a:solidFill>
              <a:srgbClr val="A6C9F9"/>
            </a:solidFill>
            <a:extLst>
              <a:ext uri="{C807C97D-BFC1-408E-A445-0C87EB9F89A2}">
                <ask:lineSketchStyleProps xmlns:ask="http://schemas.microsoft.com/office/drawing/2018/sketchyshapes" sd="395963762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7ABCAD44-B3A1-F348-9A53-B387E11B7D3C}"/>
              </a:ext>
            </a:extLst>
          </p:cNvPr>
          <p:cNvSpPr/>
          <p:nvPr/>
        </p:nvSpPr>
        <p:spPr>
          <a:xfrm>
            <a:off x="1397557" y="924807"/>
            <a:ext cx="5475191" cy="858622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4800" b="1" dirty="0">
                <a:solidFill>
                  <a:srgbClr val="F67E7E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ตัวอย่าง </a:t>
            </a:r>
            <a:r>
              <a:rPr lang="th-TH" sz="4800" b="1" dirty="0">
                <a:solidFill>
                  <a:srgbClr val="A6C9F9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การเกิดสารใหม่</a:t>
            </a:r>
            <a:r>
              <a:rPr lang="en-US" sz="4800" b="1" dirty="0">
                <a:solidFill>
                  <a:srgbClr val="F67E7E"/>
                </a:solidFill>
                <a:effectLst>
                  <a:glow rad="127000">
                    <a:schemeClr val="bg1"/>
                  </a:glow>
                </a:effectLst>
                <a:latin typeface="FC Palette" panose="020B0500040200020003" pitchFamily="34" charset="-34"/>
                <a:cs typeface="FC Palette" panose="020B0500040200020003" pitchFamily="34" charset="-34"/>
              </a:rPr>
              <a:t> </a:t>
            </a:r>
            <a:endParaRPr lang="en-US" sz="4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27000">
                  <a:schemeClr val="bg1"/>
                </a:glow>
              </a:effectLst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88D0351-10D8-C04D-B016-082719E7C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69" r="17789"/>
          <a:stretch/>
        </p:blipFill>
        <p:spPr bwMode="auto">
          <a:xfrm>
            <a:off x="1224288" y="2586340"/>
            <a:ext cx="2352597" cy="2416674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thanapol.dej\Desktop\วิทย์ ป.5 ล2 PPT\วิทย์ ป.5 เล่ม 2\iStock-514639922.jpg">
            <a:extLst>
              <a:ext uri="{FF2B5EF4-FFF2-40B4-BE49-F238E27FC236}">
                <a16:creationId xmlns:a16="http://schemas.microsoft.com/office/drawing/2014/main" id="{E31EF00C-80DF-AA4E-B224-B93F0794D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0" r="9435"/>
          <a:stretch/>
        </p:blipFill>
        <p:spPr bwMode="auto">
          <a:xfrm>
            <a:off x="5598308" y="2577599"/>
            <a:ext cx="2368352" cy="2312401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E3A5EE30-E947-5E45-BE80-898EDE00F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18" t="-780" r="5588" b="780"/>
          <a:stretch/>
        </p:blipFill>
        <p:spPr bwMode="auto">
          <a:xfrm>
            <a:off x="9755764" y="2550317"/>
            <a:ext cx="2342248" cy="2366965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F189E808-35F8-C84E-A2E0-5DAE540A87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948" y="6034575"/>
            <a:ext cx="988676" cy="13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62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5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3626" y="437228"/>
            <a:ext cx="12874753" cy="6913291"/>
          </a:xfrm>
          <a:prstGeom prst="roundRect">
            <a:avLst>
              <a:gd name="adj" fmla="val 2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68783" y="493632"/>
            <a:ext cx="13429181" cy="858622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ตัวอย่าง การเปลี่ยนแปลงทางเคมีที่พบในชีวิตประจำวัน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0122" y="1547671"/>
            <a:ext cx="7651373" cy="4991120"/>
            <a:chOff x="4737338" y="1622131"/>
            <a:chExt cx="3339521" cy="2938815"/>
          </a:xfrm>
        </p:grpSpPr>
        <p:pic>
          <p:nvPicPr>
            <p:cNvPr id="5123" name="Picture 3" descr="C:\Users\thanapol.dej\Desktop\วิทย์ ป.5 ล2 PPT\วิทย์ ป.5 เล่ม 2\iStock-58562218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338" y="1622131"/>
              <a:ext cx="3339521" cy="221939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5868650" y="3962915"/>
              <a:ext cx="1076897" cy="598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C Candy" panose="020B0500040200020003" pitchFamily="34" charset="-34"/>
                  <a:cs typeface="FC Candy" panose="020B0500040200020003" pitchFamily="34" charset="-34"/>
                </a:rPr>
                <a:t>กล้วยสุก</a:t>
              </a:r>
              <a:endPara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C Candy" panose="020B0500040200020003" pitchFamily="34" charset="-34"/>
                <a:cs typeface="FC Candy" panose="020B0500040200020003" pitchFamily="34" charset="-34"/>
              </a:endParaRPr>
            </a:p>
          </p:txBody>
        </p:sp>
      </p:grpSp>
      <p:pic>
        <p:nvPicPr>
          <p:cNvPr id="2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776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3626" y="437228"/>
            <a:ext cx="12874753" cy="6913291"/>
          </a:xfrm>
          <a:prstGeom prst="roundRect">
            <a:avLst>
              <a:gd name="adj" fmla="val 2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01337" y="290186"/>
            <a:ext cx="13524974" cy="858622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Palette" panose="020B0500040200020003" pitchFamily="34" charset="-34"/>
                <a:cs typeface="FC Palette" panose="020B0500040200020003" pitchFamily="34" charset="-34"/>
              </a:rPr>
              <a:t>ตัวอย่าง การเปลี่ยนแปลงทางเคมีที่พบในชีวิตประจำวัน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C Palette" panose="020B0500040200020003" pitchFamily="34" charset="-34"/>
              <a:cs typeface="FC Palette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47410" y="1687281"/>
            <a:ext cx="5996795" cy="5101589"/>
            <a:chOff x="9071105" y="1805419"/>
            <a:chExt cx="2911559" cy="2397739"/>
          </a:xfrm>
        </p:grpSpPr>
        <p:pic>
          <p:nvPicPr>
            <p:cNvPr id="5129" name="Picture 9" descr="C:\Users\thanapol.dej\Desktop\วิทย์ ป.5 ล2 PPT\วิทย์ ป.5 เล่ม 2\iStock-92805924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105" y="1805419"/>
              <a:ext cx="2911559" cy="194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9257145" y="3841522"/>
              <a:ext cx="2465774" cy="361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C Candy" panose="020B0500040200020003" pitchFamily="34" charset="-34"/>
                  <a:cs typeface="FC Candy" panose="020B0500040200020003" pitchFamily="34" charset="-34"/>
                </a:rPr>
                <a:t>การเกิดสนิมของโซ่เหล็ก</a:t>
              </a:r>
              <a:endPara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C Candy" panose="020B0500040200020003" pitchFamily="34" charset="-34"/>
                <a:cs typeface="FC Candy" panose="020B0500040200020003" pitchFamily="34" charset="-34"/>
              </a:endParaRPr>
            </a:p>
          </p:txBody>
        </p:sp>
      </p:grpSp>
      <p:pic>
        <p:nvPicPr>
          <p:cNvPr id="2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056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6469</TotalTime>
  <Words>224</Words>
  <Application>Microsoft Office PowerPoint</Application>
  <PresentationFormat>กำหนดเอง</PresentationFormat>
  <Paragraphs>37</Paragraphs>
  <Slides>11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FC Palette</vt:lpstr>
      <vt:lpstr>Calibri</vt:lpstr>
      <vt:lpstr>TH Sarabun New</vt:lpstr>
      <vt:lpstr>FC Candy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Netnapa SangToom</cp:lastModifiedBy>
  <cp:revision>830</cp:revision>
  <dcterms:created xsi:type="dcterms:W3CDTF">2017-09-19T00:56:44Z</dcterms:created>
  <dcterms:modified xsi:type="dcterms:W3CDTF">2021-11-11T09:46:53Z</dcterms:modified>
</cp:coreProperties>
</file>