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8" r:id="rId7"/>
    <p:sldId id="266" r:id="rId8"/>
    <p:sldId id="261" r:id="rId9"/>
    <p:sldId id="264" r:id="rId10"/>
    <p:sldId id="267" r:id="rId11"/>
    <p:sldId id="262" r:id="rId12"/>
    <p:sldId id="263" r:id="rId13"/>
    <p:sldId id="260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Social study by krujame" panose="02000503000000000000" pitchFamily="2" charset="-34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E6929BF-A67D-744B-747C-C7B61C117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27F9DB21-6F4B-D24F-0E53-31AC64196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08AB3C7-C218-9262-0A71-40BFE74EE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B30C-A843-432A-A051-7C735E4CBD2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5B9FA20-C2B0-9947-25B1-70E761374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95AB993-2631-1131-9277-F1599583A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720B-54AB-440D-94C0-EBBA946F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43756D8-96FC-DB2B-C63C-0CF1E14F5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05A68A4B-6ADC-F9F0-7FDE-50A6B6170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F17554F-56BD-F339-9020-B607F9C2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B30C-A843-432A-A051-7C735E4CBD2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8A50515-00FF-B883-2C75-9739C626B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FB22E19-1867-0E2D-7D29-F507FB081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720B-54AB-440D-94C0-EBBA946F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2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9B67BAF0-A67A-B033-4FA4-A0A6A6E02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72EB975E-DEBB-8004-20AD-98D668EB1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D60D198-AFCA-BFAD-D4F4-F556DD8E0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B30C-A843-432A-A051-7C735E4CBD2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625011D-C2A5-1958-F3A9-7DB12556E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E85453C-8425-84CF-1EDE-96AF33E0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720B-54AB-440D-94C0-EBBA946F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1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EBBDFCD-CCF3-53EA-3F81-C0CE92541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2202BEB-DCB8-1F53-048B-A2B25A0AE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2358607-3693-5955-A5F6-14EB69500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B30C-A843-432A-A051-7C735E4CBD2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76941C2-5111-AC6C-3E99-F707FABE7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D2AF23E-E628-23D1-2E20-D0BA2015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720B-54AB-440D-94C0-EBBA946F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D928487-981A-D2FD-EAFF-BA9317392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1D9C907E-3590-6C24-B040-0071DEA98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D7D7CF7-E34A-1BE2-1F09-90660AC47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B30C-A843-432A-A051-7C735E4CBD2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870141C-CE5E-C926-B398-F12F3309D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2D2C9E1-76BF-FC49-8FE3-AF77664A0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720B-54AB-440D-94C0-EBBA946F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0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3313D2B-0F78-278E-06D7-36C477E8E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728FDD4-5511-0044-6724-FACB9C181F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0F046908-5D35-DEBF-B363-16503F87E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4208C281-7F23-D5DE-48AD-EDF0B9B45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B30C-A843-432A-A051-7C735E4CBD2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B937C71A-63E4-8DBA-671A-5250BBA95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68202DB-C62E-2A7C-733F-3B41A7FDC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720B-54AB-440D-94C0-EBBA946F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0581D9-9056-65DC-404A-DB2F0E1F8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689E425A-5784-961B-D409-F9FD9410C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2DD1252A-28A1-5B11-726F-098B24DE6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E1E7E631-21B3-6276-E2DD-52F728778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21A24122-DCA3-49DC-8D3B-2DA7C92B8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839A9A4C-C8BC-98D3-6C94-312C5D9C0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B30C-A843-432A-A051-7C735E4CBD2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370C8F43-49DD-21E0-4CFD-89BD53B98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84D3D280-E09B-20B6-AC69-4F7E8CA89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720B-54AB-440D-94C0-EBBA946F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2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FD9B739-4C54-812D-5771-848D29502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5E42ECC-5CEE-E1D5-CE52-216E5A5C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B30C-A843-432A-A051-7C735E4CBD2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9B9E748C-489B-B030-1076-C1B06A91A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DFCDB961-300C-2290-C574-DC36763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720B-54AB-440D-94C0-EBBA946F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3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493175BA-14AB-C173-5EA4-5E523FC50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B30C-A843-432A-A051-7C735E4CBD2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9B6C6355-4676-9C29-0515-37FD5B999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895C434-FEEA-8342-1C6C-0ECDB296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720B-54AB-440D-94C0-EBBA946F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1B1BAB6-6E54-7546-F36E-770EE1544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A3BAEBD-0817-D023-CC15-408BE16C1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816161DC-FF87-F6FF-D231-3514FCB7F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62F6CC55-7DA5-74D1-4AA6-EB6A6B5C7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B30C-A843-432A-A051-7C735E4CBD2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582A767E-596A-5FC4-C8DA-A0EAF07E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4080E3B-A375-3DFA-E236-291DCE76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720B-54AB-440D-94C0-EBBA946F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D0F71FD-9D45-FC9B-7658-F69EFFA8D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DFD3CA3E-E7FF-F957-D407-FE40A21EB0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8CDB6D8A-3F73-0ADB-CA55-52E6D8F26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FC85AE2A-31A3-801A-F510-0B0E46F1B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B30C-A843-432A-A051-7C735E4CBD2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7A9811D9-AA2B-3829-1201-F9810BC3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4812239-A8E7-2CE4-BB50-A07E5117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720B-54AB-440D-94C0-EBBA946F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4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A42978E3-B403-1CF7-ED26-84F5EB63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4A3E0E0-C3C5-AE2E-05E2-3625F06E8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6262AC2-5ABA-9076-8A87-EFBD6D349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AB30C-A843-432A-A051-7C735E4CBD2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E7F6CD4-1511-CC7D-7A9A-7E56E917C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3974E3D-A583-F2BA-8D8F-E0ACCAE5D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3720B-54AB-440D-94C0-EBBA946F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0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24.sv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5" Type="http://schemas.openxmlformats.org/officeDocument/2006/relationships/image" Target="../media/image22.png"/><Relationship Id="rId1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openxmlformats.org/officeDocument/2006/relationships/image" Target="../media/image11.JP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1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1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1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1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1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1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1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1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1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ED8E19F6-A5E0-76B3-CF16-DE6DE45D8512}"/>
              </a:ext>
            </a:extLst>
          </p:cNvPr>
          <p:cNvSpPr/>
          <p:nvPr/>
        </p:nvSpPr>
        <p:spPr>
          <a:xfrm>
            <a:off x="0" y="397807"/>
            <a:ext cx="12192000" cy="5938647"/>
          </a:xfrm>
          <a:custGeom>
            <a:avLst/>
            <a:gdLst/>
            <a:ahLst/>
            <a:cxnLst/>
            <a:rect l="l" t="t" r="r" b="b"/>
            <a:pathLst>
              <a:path w="7271303" h="3211492">
                <a:moveTo>
                  <a:pt x="0" y="0"/>
                </a:moveTo>
                <a:lnTo>
                  <a:pt x="7271303" y="0"/>
                </a:lnTo>
                <a:lnTo>
                  <a:pt x="7271303" y="3211492"/>
                </a:lnTo>
                <a:lnTo>
                  <a:pt x="0" y="321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30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D839874-F2C6-C327-E809-C9821B1F4E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35840" y="1363324"/>
            <a:ext cx="3088614" cy="5394960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125A0E9D-9F4A-67C9-F801-27C5B3971611}"/>
              </a:ext>
            </a:extLst>
          </p:cNvPr>
          <p:cNvSpPr/>
          <p:nvPr/>
        </p:nvSpPr>
        <p:spPr>
          <a:xfrm>
            <a:off x="67546" y="3041904"/>
            <a:ext cx="4565295" cy="3834384"/>
          </a:xfrm>
          <a:custGeom>
            <a:avLst/>
            <a:gdLst/>
            <a:ahLst/>
            <a:cxnLst/>
            <a:rect l="l" t="t" r="r" b="b"/>
            <a:pathLst>
              <a:path w="6479920" h="5459333">
                <a:moveTo>
                  <a:pt x="0" y="0"/>
                </a:moveTo>
                <a:lnTo>
                  <a:pt x="6479920" y="0"/>
                </a:lnTo>
                <a:lnTo>
                  <a:pt x="6479920" y="5459332"/>
                </a:lnTo>
                <a:lnTo>
                  <a:pt x="0" y="5459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DA75217E-4637-3408-1E6E-727367360768}"/>
              </a:ext>
            </a:extLst>
          </p:cNvPr>
          <p:cNvSpPr txBox="1"/>
          <p:nvPr/>
        </p:nvSpPr>
        <p:spPr>
          <a:xfrm>
            <a:off x="1514551" y="783119"/>
            <a:ext cx="9162897" cy="1417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6600" dirty="0"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เกมตอบปัญหา</a:t>
            </a:r>
            <a:endParaRPr lang="en-US" sz="6600" dirty="0">
              <a:effectLst>
                <a:glow rad="101600">
                  <a:schemeClr val="accent2">
                    <a:lumMod val="40000"/>
                    <a:lumOff val="60000"/>
                    <a:alpha val="60000"/>
                  </a:schemeClr>
                </a:glow>
              </a:effectLst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6168BB06-5BAC-AD64-2279-58D62E84EB87}"/>
              </a:ext>
            </a:extLst>
          </p:cNvPr>
          <p:cNvSpPr txBox="1"/>
          <p:nvPr/>
        </p:nvSpPr>
        <p:spPr>
          <a:xfrm>
            <a:off x="1885969" y="2328841"/>
            <a:ext cx="79981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h-TH" sz="7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เรียนรู้ประเทศไทย</a:t>
            </a:r>
            <a:endParaRPr lang="en-US" sz="2000" dirty="0"/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A7AA8ED3-B1D1-B561-3095-0C6387C2AD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1800" y="361289"/>
            <a:ext cx="1343033" cy="1242807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CCF6B715-99EC-E11E-EB3B-0F52424516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6895" y="1604096"/>
            <a:ext cx="1200329" cy="1200329"/>
          </a:xfrm>
          <a:prstGeom prst="rect">
            <a:avLst/>
          </a:prstGeom>
        </p:spPr>
      </p:pic>
      <p:sp>
        <p:nvSpPr>
          <p:cNvPr id="18" name="Freeform 2">
            <a:extLst>
              <a:ext uri="{FF2B5EF4-FFF2-40B4-BE49-F238E27FC236}">
                <a16:creationId xmlns:a16="http://schemas.microsoft.com/office/drawing/2014/main" id="{B9B23661-24D1-544D-9F20-97941351E955}"/>
              </a:ext>
            </a:extLst>
          </p:cNvPr>
          <p:cNvSpPr/>
          <p:nvPr/>
        </p:nvSpPr>
        <p:spPr>
          <a:xfrm>
            <a:off x="3852672" y="3657068"/>
            <a:ext cx="8126458" cy="3064698"/>
          </a:xfrm>
          <a:custGeom>
            <a:avLst/>
            <a:gdLst/>
            <a:ahLst/>
            <a:cxnLst/>
            <a:rect l="l" t="t" r="r" b="b"/>
            <a:pathLst>
              <a:path w="5796137" h="2137325">
                <a:moveTo>
                  <a:pt x="0" y="0"/>
                </a:moveTo>
                <a:lnTo>
                  <a:pt x="5796136" y="0"/>
                </a:lnTo>
                <a:lnTo>
                  <a:pt x="5796136" y="2137325"/>
                </a:lnTo>
                <a:lnTo>
                  <a:pt x="0" y="21373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cinematic-intro-6097">
            <a:hlinkClick r:id="" action="ppaction://media"/>
            <a:extLst>
              <a:ext uri="{FF2B5EF4-FFF2-40B4-BE49-F238E27FC236}">
                <a16:creationId xmlns:a16="http://schemas.microsoft.com/office/drawing/2014/main" id="{E3E91C9E-8CB8-C9B0-C262-9244F077F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2456" y="62165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8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41917ADD-18CF-C2F2-B554-DABEDBEC0D64}"/>
              </a:ext>
            </a:extLst>
          </p:cNvPr>
          <p:cNvGrpSpPr/>
          <p:nvPr/>
        </p:nvGrpSpPr>
        <p:grpSpPr>
          <a:xfrm>
            <a:off x="0" y="0"/>
            <a:ext cx="12015216" cy="3972841"/>
            <a:chOff x="0" y="0"/>
            <a:chExt cx="12015216" cy="3972841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A5381A6A-B2FA-70E7-8EDF-155DC77B0462}"/>
                </a:ext>
              </a:extLst>
            </p:cNvPr>
            <p:cNvSpPr/>
            <p:nvPr/>
          </p:nvSpPr>
          <p:spPr>
            <a:xfrm>
              <a:off x="176784" y="207265"/>
              <a:ext cx="11838432" cy="3765576"/>
            </a:xfrm>
            <a:custGeom>
              <a:avLst/>
              <a:gdLst/>
              <a:ahLst/>
              <a:cxnLst/>
              <a:rect l="l" t="t" r="r" b="b"/>
              <a:pathLst>
                <a:path w="4257238" h="2235050">
                  <a:moveTo>
                    <a:pt x="0" y="0"/>
                  </a:moveTo>
                  <a:lnTo>
                    <a:pt x="4257238" y="0"/>
                  </a:lnTo>
                  <a:lnTo>
                    <a:pt x="4257238" y="2235050"/>
                  </a:lnTo>
                  <a:lnTo>
                    <a:pt x="0" y="2235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26A478F9-AF90-5193-ECC7-5F15FA9DD51B}"/>
                </a:ext>
              </a:extLst>
            </p:cNvPr>
            <p:cNvGrpSpPr/>
            <p:nvPr/>
          </p:nvGrpSpPr>
          <p:grpSpPr>
            <a:xfrm>
              <a:off x="0" y="0"/>
              <a:ext cx="1231392" cy="1304544"/>
              <a:chOff x="0" y="0"/>
              <a:chExt cx="1231392" cy="1304544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CBCEDDEB-15BD-7765-07C6-E1252663415A}"/>
                  </a:ext>
                </a:extLst>
              </p:cNvPr>
              <p:cNvSpPr/>
              <p:nvPr/>
            </p:nvSpPr>
            <p:spPr>
              <a:xfrm>
                <a:off x="0" y="0"/>
                <a:ext cx="1231392" cy="1304544"/>
              </a:xfrm>
              <a:custGeom>
                <a:avLst/>
                <a:gdLst/>
                <a:ahLst/>
                <a:cxnLst/>
                <a:rect l="l" t="t" r="r" b="b"/>
                <a:pathLst>
                  <a:path w="4138680" h="2550462">
                    <a:moveTo>
                      <a:pt x="0" y="0"/>
                    </a:moveTo>
                    <a:lnTo>
                      <a:pt x="4138680" y="0"/>
                    </a:lnTo>
                    <a:lnTo>
                      <a:pt x="4138680" y="2550462"/>
                    </a:lnTo>
                    <a:lnTo>
                      <a:pt x="0" y="25504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กล่องข้อความ 20">
                <a:extLst>
                  <a:ext uri="{FF2B5EF4-FFF2-40B4-BE49-F238E27FC236}">
                    <a16:creationId xmlns:a16="http://schemas.microsoft.com/office/drawing/2014/main" id="{7DFED6A3-D683-9585-F959-D367CEE0BB53}"/>
                  </a:ext>
                </a:extLst>
              </p:cNvPr>
              <p:cNvSpPr txBox="1"/>
              <p:nvPr/>
            </p:nvSpPr>
            <p:spPr>
              <a:xfrm>
                <a:off x="128016" y="52107"/>
                <a:ext cx="9753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dirty="0">
                    <a:solidFill>
                      <a:schemeClr val="bg1"/>
                    </a:solidFill>
                    <a:latin typeface="Social study by krujame" panose="02000503000000000000" pitchFamily="2" charset="-34"/>
                    <a:cs typeface="Social study by krujame" panose="02000503000000000000" pitchFamily="2" charset="-34"/>
                  </a:rPr>
                  <a:t>8</a:t>
                </a:r>
              </a:p>
            </p:txBody>
          </p:sp>
        </p:grp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743670B8-48B2-E7EC-17BF-3F7327FC1D45}"/>
                </a:ext>
              </a:extLst>
            </p:cNvPr>
            <p:cNvSpPr txBox="1"/>
            <p:nvPr/>
          </p:nvSpPr>
          <p:spPr>
            <a:xfrm>
              <a:off x="811991" y="451566"/>
              <a:ext cx="10099894" cy="2682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6000" dirty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บริเวณใดของประเทศไทย</a:t>
              </a:r>
              <a:endParaRPr lang="en-US" sz="60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6000" dirty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ที่มีพื้นที่ป่าไม้จำนวนมากที่สุด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endParaRPr>
            </a:p>
          </p:txBody>
        </p:sp>
      </p:grpSp>
      <p:sp>
        <p:nvSpPr>
          <p:cNvPr id="22" name="A">
            <a:extLst>
              <a:ext uri="{FF2B5EF4-FFF2-40B4-BE49-F238E27FC236}">
                <a16:creationId xmlns:a16="http://schemas.microsoft.com/office/drawing/2014/main" id="{2E7A42BB-0ABA-4D11-4D60-7F0439C5E5B1}"/>
              </a:ext>
            </a:extLst>
          </p:cNvPr>
          <p:cNvSpPr/>
          <p:nvPr/>
        </p:nvSpPr>
        <p:spPr>
          <a:xfrm>
            <a:off x="6446012" y="5421325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ภาคตะวันออกเฉียงเหนือ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AF39BC0A-C966-F717-9CE8-D1DE82EF3133}"/>
              </a:ext>
            </a:extLst>
          </p:cNvPr>
          <p:cNvSpPr/>
          <p:nvPr/>
        </p:nvSpPr>
        <p:spPr>
          <a:xfrm>
            <a:off x="375211" y="5421325"/>
            <a:ext cx="5486727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 ภาคตะวันออก</a:t>
            </a:r>
            <a:endParaRPr lang="th-TH" sz="3600" dirty="0">
              <a:solidFill>
                <a:schemeClr val="tx1"/>
              </a:solidFill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</p:txBody>
      </p:sp>
      <p:sp>
        <p:nvSpPr>
          <p:cNvPr id="24" name="C">
            <a:extLst>
              <a:ext uri="{FF2B5EF4-FFF2-40B4-BE49-F238E27FC236}">
                <a16:creationId xmlns:a16="http://schemas.microsoft.com/office/drawing/2014/main" id="{6B81653A-B552-C77F-DE74-76A3BCA04C89}"/>
              </a:ext>
            </a:extLst>
          </p:cNvPr>
          <p:cNvSpPr/>
          <p:nvPr/>
        </p:nvSpPr>
        <p:spPr>
          <a:xfrm>
            <a:off x="375210" y="4445695"/>
            <a:ext cx="5486728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ภาคใต้</a:t>
            </a:r>
          </a:p>
        </p:txBody>
      </p:sp>
      <p:sp>
        <p:nvSpPr>
          <p:cNvPr id="25" name="D">
            <a:extLst>
              <a:ext uri="{FF2B5EF4-FFF2-40B4-BE49-F238E27FC236}">
                <a16:creationId xmlns:a16="http://schemas.microsoft.com/office/drawing/2014/main" id="{1254B5CA-EA6D-E0F0-6939-095E6A4CE1DA}"/>
              </a:ext>
            </a:extLst>
          </p:cNvPr>
          <p:cNvSpPr/>
          <p:nvPr/>
        </p:nvSpPr>
        <p:spPr>
          <a:xfrm>
            <a:off x="6446011" y="4445695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400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ภาคเหนือ</a:t>
            </a:r>
            <a:endParaRPr lang="th-TH" sz="4000" dirty="0">
              <a:solidFill>
                <a:schemeClr val="tx1"/>
              </a:solidFill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</p:txBody>
      </p:sp>
      <p:pic>
        <p:nvPicPr>
          <p:cNvPr id="26" name="ถูก" descr="เครื่องหมายถูก, เครื่องหมายขีด, ตรวจสอบ, ถูกต้อง, ตกลง">
            <a:extLst>
              <a:ext uri="{FF2B5EF4-FFF2-40B4-BE49-F238E27FC236}">
                <a16:creationId xmlns:a16="http://schemas.microsoft.com/office/drawing/2014/main" id="{90DCFC6A-BB57-8815-DAB2-D884E6199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109" y="4517433"/>
            <a:ext cx="630994" cy="61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4D8CBC83-0A2A-B615-D14D-8A98C2440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46" y="4351335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0FCE805E-0BE6-CC02-FEA5-6EDDBD4EC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74" y="5322749"/>
            <a:ext cx="903264" cy="9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0F1F95BF-FE43-2080-D711-CA2F403F9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13" y="5336602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รูปภาพ 2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1B852E-DFDB-2EFF-2081-CDA4B6CFE9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4155" y="6166086"/>
            <a:ext cx="1511480" cy="641029"/>
          </a:xfrm>
          <a:prstGeom prst="rect">
            <a:avLst/>
          </a:prstGeom>
        </p:spPr>
      </p:pic>
      <p:pic>
        <p:nvPicPr>
          <p:cNvPr id="31" name="รูปภาพ 3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E7D93D-F960-3377-E17F-8928FEE4DB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365" y="6264370"/>
            <a:ext cx="1169448" cy="494303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A66C6CE6-0D27-D7C8-8FD1-BF3A91231F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083" y="4331211"/>
            <a:ext cx="882887" cy="876395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D50DFB0-E799-B209-5299-A6F85F65B4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82" y="5322749"/>
            <a:ext cx="882887" cy="878980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C7ED3F62-D172-3F4B-A763-BC2545EDDF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42301" y="4347430"/>
            <a:ext cx="903265" cy="904605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58B6FD70-9E9C-C0E9-9BBA-FE128455F0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34473" y="5347303"/>
            <a:ext cx="903265" cy="90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0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93A95FD5-EBB3-1A42-10F9-420FB19CCB35}"/>
              </a:ext>
            </a:extLst>
          </p:cNvPr>
          <p:cNvSpPr/>
          <p:nvPr/>
        </p:nvSpPr>
        <p:spPr>
          <a:xfrm>
            <a:off x="6462584" y="4415934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 อ้อย กะหล่ำปลี</a:t>
            </a:r>
            <a:endParaRPr lang="th-TH" sz="3200" dirty="0">
              <a:solidFill>
                <a:schemeClr val="tx1"/>
              </a:solidFill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</p:txBody>
      </p:sp>
      <p:sp>
        <p:nvSpPr>
          <p:cNvPr id="3" name="B">
            <a:extLst>
              <a:ext uri="{FF2B5EF4-FFF2-40B4-BE49-F238E27FC236}">
                <a16:creationId xmlns:a16="http://schemas.microsoft.com/office/drawing/2014/main" id="{0F0AD435-67AA-4E2C-6EF9-59D517EFED38}"/>
              </a:ext>
            </a:extLst>
          </p:cNvPr>
          <p:cNvSpPr/>
          <p:nvPr/>
        </p:nvSpPr>
        <p:spPr>
          <a:xfrm>
            <a:off x="375211" y="5421325"/>
            <a:ext cx="5486727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2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มันสำปะหลัง ยางพารา</a:t>
            </a: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5EC6E799-0D81-3081-7268-4115EC9C2A8E}"/>
              </a:ext>
            </a:extLst>
          </p:cNvPr>
          <p:cNvSpPr/>
          <p:nvPr/>
        </p:nvSpPr>
        <p:spPr>
          <a:xfrm>
            <a:off x="375211" y="4431842"/>
            <a:ext cx="5486728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2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ลำไย อ้อย</a:t>
            </a:r>
          </a:p>
        </p:txBody>
      </p:sp>
      <p:sp>
        <p:nvSpPr>
          <p:cNvPr id="5" name="D">
            <a:extLst>
              <a:ext uri="{FF2B5EF4-FFF2-40B4-BE49-F238E27FC236}">
                <a16:creationId xmlns:a16="http://schemas.microsoft.com/office/drawing/2014/main" id="{5C3159D3-A95C-D9A8-F045-17EB00D9F15D}"/>
              </a:ext>
            </a:extLst>
          </p:cNvPr>
          <p:cNvSpPr/>
          <p:nvPr/>
        </p:nvSpPr>
        <p:spPr>
          <a:xfrm>
            <a:off x="6507747" y="5421325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20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ยางพารา ปาล์มน้ำมัน</a:t>
            </a:r>
            <a:endParaRPr lang="th-TH" sz="3200" dirty="0">
              <a:solidFill>
                <a:schemeClr val="tx1"/>
              </a:solidFill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</p:txBody>
      </p:sp>
      <p:pic>
        <p:nvPicPr>
          <p:cNvPr id="6" name="ถูก" descr="เครื่องหมายถูก, เครื่องหมายขีด, ตรวจสอบ, ถูกต้อง, ตกลง">
            <a:extLst>
              <a:ext uri="{FF2B5EF4-FFF2-40B4-BE49-F238E27FC236}">
                <a16:creationId xmlns:a16="http://schemas.microsoft.com/office/drawing/2014/main" id="{821FE7CE-C95A-D948-13E7-54FFBBF07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82" y="5421325"/>
            <a:ext cx="630994" cy="61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2B9CBD8D-59C8-196C-DE5E-1A209C620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47" y="4337482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128657DA-BFA4-5F54-DA22-116209872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74" y="5322749"/>
            <a:ext cx="903264" cy="9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F9C349E2-236D-BE31-6227-F33A600F7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5" y="4331211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8573C7-26F3-DD36-4664-A725AF180B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155" y="6166086"/>
            <a:ext cx="1511480" cy="641029"/>
          </a:xfrm>
          <a:prstGeom prst="rect">
            <a:avLst/>
          </a:prstGeom>
        </p:spPr>
      </p:pic>
      <p:pic>
        <p:nvPicPr>
          <p:cNvPr id="11" name="รูปภาพ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F9AE68E-7AE9-FB99-609E-3A035BBE9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365" y="6264370"/>
            <a:ext cx="1169448" cy="49430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BDBD7377-37A9-BA4A-390F-C6A07CB6DC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83" y="4331211"/>
            <a:ext cx="882887" cy="87639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572BFB3B-5231-106B-E410-94CA00ADA8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82" y="5322749"/>
            <a:ext cx="882887" cy="87898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9DA602A6-CE94-0E13-88D1-257F2DDC86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2301" y="4347430"/>
            <a:ext cx="903265" cy="90460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03C0737-0CEF-37C9-0E2B-763C14E647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4473" y="5347303"/>
            <a:ext cx="903265" cy="901929"/>
          </a:xfrm>
          <a:prstGeom prst="rect">
            <a:avLst/>
          </a:prstGeom>
        </p:spPr>
      </p:pic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716AF2ED-AFF5-E156-8730-7EE3EA55E87A}"/>
              </a:ext>
            </a:extLst>
          </p:cNvPr>
          <p:cNvGrpSpPr/>
          <p:nvPr/>
        </p:nvGrpSpPr>
        <p:grpSpPr>
          <a:xfrm>
            <a:off x="0" y="0"/>
            <a:ext cx="12015216" cy="3972841"/>
            <a:chOff x="0" y="0"/>
            <a:chExt cx="12015216" cy="3972841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A1BFF67A-0169-AE98-F9E7-D7A1D103CBC0}"/>
                </a:ext>
              </a:extLst>
            </p:cNvPr>
            <p:cNvSpPr/>
            <p:nvPr/>
          </p:nvSpPr>
          <p:spPr>
            <a:xfrm>
              <a:off x="176784" y="207265"/>
              <a:ext cx="11838432" cy="3765576"/>
            </a:xfrm>
            <a:custGeom>
              <a:avLst/>
              <a:gdLst/>
              <a:ahLst/>
              <a:cxnLst/>
              <a:rect l="l" t="t" r="r" b="b"/>
              <a:pathLst>
                <a:path w="4257238" h="2235050">
                  <a:moveTo>
                    <a:pt x="0" y="0"/>
                  </a:moveTo>
                  <a:lnTo>
                    <a:pt x="4257238" y="0"/>
                  </a:lnTo>
                  <a:lnTo>
                    <a:pt x="4257238" y="2235050"/>
                  </a:lnTo>
                  <a:lnTo>
                    <a:pt x="0" y="2235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2BC2715F-7DFB-59C0-C77E-E95FEA86339C}"/>
                </a:ext>
              </a:extLst>
            </p:cNvPr>
            <p:cNvGrpSpPr/>
            <p:nvPr/>
          </p:nvGrpSpPr>
          <p:grpSpPr>
            <a:xfrm>
              <a:off x="0" y="0"/>
              <a:ext cx="1231392" cy="1304544"/>
              <a:chOff x="0" y="0"/>
              <a:chExt cx="1231392" cy="1304544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0B701E96-CA6E-1953-0F1F-4F0A2D23ECC5}"/>
                  </a:ext>
                </a:extLst>
              </p:cNvPr>
              <p:cNvSpPr/>
              <p:nvPr/>
            </p:nvSpPr>
            <p:spPr>
              <a:xfrm>
                <a:off x="0" y="0"/>
                <a:ext cx="1231392" cy="1304544"/>
              </a:xfrm>
              <a:custGeom>
                <a:avLst/>
                <a:gdLst/>
                <a:ahLst/>
                <a:cxnLst/>
                <a:rect l="l" t="t" r="r" b="b"/>
                <a:pathLst>
                  <a:path w="4138680" h="2550462">
                    <a:moveTo>
                      <a:pt x="0" y="0"/>
                    </a:moveTo>
                    <a:lnTo>
                      <a:pt x="4138680" y="0"/>
                    </a:lnTo>
                    <a:lnTo>
                      <a:pt x="4138680" y="2550462"/>
                    </a:lnTo>
                    <a:lnTo>
                      <a:pt x="0" y="25504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กล่องข้อความ 20">
                <a:extLst>
                  <a:ext uri="{FF2B5EF4-FFF2-40B4-BE49-F238E27FC236}">
                    <a16:creationId xmlns:a16="http://schemas.microsoft.com/office/drawing/2014/main" id="{93BA6057-15EB-F89B-1ABC-E1FFF1CD1F84}"/>
                  </a:ext>
                </a:extLst>
              </p:cNvPr>
              <p:cNvSpPr txBox="1"/>
              <p:nvPr/>
            </p:nvSpPr>
            <p:spPr>
              <a:xfrm>
                <a:off x="128016" y="52107"/>
                <a:ext cx="9753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dirty="0">
                    <a:solidFill>
                      <a:schemeClr val="bg1"/>
                    </a:solidFill>
                    <a:latin typeface="Social study by krujame" panose="02000503000000000000" pitchFamily="2" charset="-34"/>
                    <a:cs typeface="Social study by krujame" panose="02000503000000000000" pitchFamily="2" charset="-34"/>
                  </a:rPr>
                  <a:t>9</a:t>
                </a:r>
              </a:p>
            </p:txBody>
          </p:sp>
        </p:grp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51F1B5EE-D1E8-032D-7AB8-B5E29480A1EF}"/>
                </a:ext>
              </a:extLst>
            </p:cNvPr>
            <p:cNvSpPr txBox="1"/>
            <p:nvPr/>
          </p:nvSpPr>
          <p:spPr>
            <a:xfrm>
              <a:off x="550525" y="499759"/>
              <a:ext cx="10715520" cy="24233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5400" dirty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พืชในข้อใดเหมาะสำหรับปลูก</a:t>
              </a:r>
              <a:endParaRPr lang="en-US" sz="54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5400" dirty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เป็นพืชเศรษฐกิจในภาคใต้มากที่สุด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19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">
            <a:extLst>
              <a:ext uri="{FF2B5EF4-FFF2-40B4-BE49-F238E27FC236}">
                <a16:creationId xmlns:a16="http://schemas.microsoft.com/office/drawing/2014/main" id="{554BD4C6-4C99-EF78-4E47-AAFF3EE05436}"/>
              </a:ext>
            </a:extLst>
          </p:cNvPr>
          <p:cNvSpPr/>
          <p:nvPr/>
        </p:nvSpPr>
        <p:spPr>
          <a:xfrm>
            <a:off x="6446012" y="5421325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>
                <a:solidFill>
                  <a:prstClr val="black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ภาคใต้</a:t>
            </a:r>
            <a:endParaRPr lang="th-TH" sz="3600" dirty="0">
              <a:solidFill>
                <a:prstClr val="black"/>
              </a:solidFill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954A99B0-8646-762C-4449-32E5387F2C3B}"/>
              </a:ext>
            </a:extLst>
          </p:cNvPr>
          <p:cNvSpPr/>
          <p:nvPr/>
        </p:nvSpPr>
        <p:spPr>
          <a:xfrm>
            <a:off x="375211" y="5421325"/>
            <a:ext cx="5486727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 dirty="0">
                <a:solidFill>
                  <a:prstClr val="black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 ภาคตะวันตก</a:t>
            </a: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817C5B7E-AE70-B265-CF02-AC8707383923}"/>
              </a:ext>
            </a:extLst>
          </p:cNvPr>
          <p:cNvSpPr/>
          <p:nvPr/>
        </p:nvSpPr>
        <p:spPr>
          <a:xfrm>
            <a:off x="6443574" y="4477060"/>
            <a:ext cx="5486728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>
                <a:solidFill>
                  <a:prstClr val="black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ภาคเหนือ</a:t>
            </a:r>
            <a:endParaRPr lang="th-TH" sz="3600" dirty="0">
              <a:solidFill>
                <a:prstClr val="black"/>
              </a:solidFill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4CD86A72-2677-39F3-FC8A-A9F4B15187A2}"/>
              </a:ext>
            </a:extLst>
          </p:cNvPr>
          <p:cNvSpPr/>
          <p:nvPr/>
        </p:nvSpPr>
        <p:spPr>
          <a:xfrm>
            <a:off x="372773" y="4477060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ภาคตะวันออก</a:t>
            </a:r>
            <a:endParaRPr lang="th-TH" sz="3600" dirty="0">
              <a:solidFill>
                <a:schemeClr val="tx1"/>
              </a:solidFill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</p:txBody>
      </p:sp>
      <p:pic>
        <p:nvPicPr>
          <p:cNvPr id="11" name="ถูก" descr="เครื่องหมายถูก, เครื่องหมายขีด, ตรวจสอบ, ถูกต้อง, ตกลง">
            <a:extLst>
              <a:ext uri="{FF2B5EF4-FFF2-40B4-BE49-F238E27FC236}">
                <a16:creationId xmlns:a16="http://schemas.microsoft.com/office/drawing/2014/main" id="{2EF9A40E-10FD-8957-1362-FF7A988A1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71" y="4548798"/>
            <a:ext cx="630994" cy="61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7131625A-0FE1-8A38-1A4E-8115BF39E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310" y="4382700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4EDC221C-EDA4-6B90-681A-720E276E2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74" y="5322749"/>
            <a:ext cx="903264" cy="9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7DA52993-1368-8F2D-972E-CB8C24458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13" y="5336602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รูปภาพ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F133C47-291A-FC8E-0BF7-F11EB8FC64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155" y="6166086"/>
            <a:ext cx="1511480" cy="641029"/>
          </a:xfrm>
          <a:prstGeom prst="rect">
            <a:avLst/>
          </a:prstGeom>
        </p:spPr>
      </p:pic>
      <p:pic>
        <p:nvPicPr>
          <p:cNvPr id="16" name="รูปภาพ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7242370-949C-5153-69B8-29344509A5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365" y="6264370"/>
            <a:ext cx="1169448" cy="494303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145AB3E5-98B8-E0FB-2C84-54B4B6367D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83" y="4331211"/>
            <a:ext cx="882887" cy="876395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AF568780-F8F5-2799-8497-4B7F1E0ADC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82" y="5322749"/>
            <a:ext cx="882887" cy="878980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C93DAC1-9DBB-2ED8-83C1-F190AC7F7E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2301" y="4347430"/>
            <a:ext cx="903265" cy="904605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91D0CB79-87B1-8271-EF5C-E97D263E12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4473" y="5347303"/>
            <a:ext cx="903265" cy="901929"/>
          </a:xfrm>
          <a:prstGeom prst="rect">
            <a:avLst/>
          </a:prstGeom>
        </p:spPr>
      </p:pic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DE671057-EFAB-1A71-23AE-339AC915614B}"/>
              </a:ext>
            </a:extLst>
          </p:cNvPr>
          <p:cNvGrpSpPr/>
          <p:nvPr/>
        </p:nvGrpSpPr>
        <p:grpSpPr>
          <a:xfrm>
            <a:off x="0" y="0"/>
            <a:ext cx="12015216" cy="3972841"/>
            <a:chOff x="0" y="0"/>
            <a:chExt cx="12015216" cy="397284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B39D407-BC3A-A821-D4F1-233EF04E8BFF}"/>
                </a:ext>
              </a:extLst>
            </p:cNvPr>
            <p:cNvSpPr/>
            <p:nvPr/>
          </p:nvSpPr>
          <p:spPr>
            <a:xfrm>
              <a:off x="176784" y="207265"/>
              <a:ext cx="11838432" cy="3765576"/>
            </a:xfrm>
            <a:custGeom>
              <a:avLst/>
              <a:gdLst/>
              <a:ahLst/>
              <a:cxnLst/>
              <a:rect l="l" t="t" r="r" b="b"/>
              <a:pathLst>
                <a:path w="4257238" h="2235050">
                  <a:moveTo>
                    <a:pt x="0" y="0"/>
                  </a:moveTo>
                  <a:lnTo>
                    <a:pt x="4257238" y="0"/>
                  </a:lnTo>
                  <a:lnTo>
                    <a:pt x="4257238" y="2235050"/>
                  </a:lnTo>
                  <a:lnTo>
                    <a:pt x="0" y="2235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กลุ่ม 5">
              <a:extLst>
                <a:ext uri="{FF2B5EF4-FFF2-40B4-BE49-F238E27FC236}">
                  <a16:creationId xmlns:a16="http://schemas.microsoft.com/office/drawing/2014/main" id="{D07CE136-3A26-B1A3-B3B0-DDB22F92DE13}"/>
                </a:ext>
              </a:extLst>
            </p:cNvPr>
            <p:cNvGrpSpPr/>
            <p:nvPr/>
          </p:nvGrpSpPr>
          <p:grpSpPr>
            <a:xfrm>
              <a:off x="0" y="0"/>
              <a:ext cx="1231392" cy="1304544"/>
              <a:chOff x="0" y="0"/>
              <a:chExt cx="1231392" cy="1304544"/>
            </a:xfrm>
          </p:grpSpPr>
          <p:sp>
            <p:nvSpPr>
              <p:cNvPr id="4" name="Freeform 11">
                <a:extLst>
                  <a:ext uri="{FF2B5EF4-FFF2-40B4-BE49-F238E27FC236}">
                    <a16:creationId xmlns:a16="http://schemas.microsoft.com/office/drawing/2014/main" id="{8E52F63A-6B7C-A258-EC4A-E7E58556E82C}"/>
                  </a:ext>
                </a:extLst>
              </p:cNvPr>
              <p:cNvSpPr/>
              <p:nvPr/>
            </p:nvSpPr>
            <p:spPr>
              <a:xfrm>
                <a:off x="0" y="0"/>
                <a:ext cx="1231392" cy="1304544"/>
              </a:xfrm>
              <a:custGeom>
                <a:avLst/>
                <a:gdLst/>
                <a:ahLst/>
                <a:cxnLst/>
                <a:rect l="l" t="t" r="r" b="b"/>
                <a:pathLst>
                  <a:path w="4138680" h="2550462">
                    <a:moveTo>
                      <a:pt x="0" y="0"/>
                    </a:moveTo>
                    <a:lnTo>
                      <a:pt x="4138680" y="0"/>
                    </a:lnTo>
                    <a:lnTo>
                      <a:pt x="4138680" y="2550462"/>
                    </a:lnTo>
                    <a:lnTo>
                      <a:pt x="0" y="25504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กล่องข้อความ 4">
                <a:extLst>
                  <a:ext uri="{FF2B5EF4-FFF2-40B4-BE49-F238E27FC236}">
                    <a16:creationId xmlns:a16="http://schemas.microsoft.com/office/drawing/2014/main" id="{5C02B46A-62F9-FF57-91E4-66117D877733}"/>
                  </a:ext>
                </a:extLst>
              </p:cNvPr>
              <p:cNvSpPr txBox="1"/>
              <p:nvPr/>
            </p:nvSpPr>
            <p:spPr>
              <a:xfrm>
                <a:off x="109082" y="148439"/>
                <a:ext cx="97536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dirty="0">
                    <a:solidFill>
                      <a:schemeClr val="bg1"/>
                    </a:solidFill>
                    <a:latin typeface="Social study by krujame" panose="02000503000000000000" pitchFamily="2" charset="-34"/>
                    <a:cs typeface="Social study by krujame" panose="02000503000000000000" pitchFamily="2" charset="-34"/>
                  </a:rPr>
                  <a:t>10</a:t>
                </a:r>
              </a:p>
            </p:txBody>
          </p:sp>
        </p:grpSp>
        <p:sp>
          <p:nvSpPr>
            <p:cNvPr id="22" name="กล่องข้อความ 21">
              <a:extLst>
                <a:ext uri="{FF2B5EF4-FFF2-40B4-BE49-F238E27FC236}">
                  <a16:creationId xmlns:a16="http://schemas.microsoft.com/office/drawing/2014/main" id="{74747F91-300A-BDB1-DFA6-B47A542DB12E}"/>
                </a:ext>
              </a:extLst>
            </p:cNvPr>
            <p:cNvSpPr txBox="1"/>
            <p:nvPr/>
          </p:nvSpPr>
          <p:spPr>
            <a:xfrm>
              <a:off x="550525" y="247210"/>
              <a:ext cx="10539112" cy="2682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แหล่งอุตสาหกรรมสำคัญ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ของประเทศไทยอยู่ในภูมิภาคใด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739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17148CDB-CFA9-CA94-C07A-7F62840F17BD}"/>
              </a:ext>
            </a:extLst>
          </p:cNvPr>
          <p:cNvSpPr/>
          <p:nvPr/>
        </p:nvSpPr>
        <p:spPr>
          <a:xfrm>
            <a:off x="0" y="426720"/>
            <a:ext cx="12192000" cy="6431280"/>
          </a:xfrm>
          <a:custGeom>
            <a:avLst/>
            <a:gdLst/>
            <a:ahLst/>
            <a:cxnLst/>
            <a:rect l="l" t="t" r="r" b="b"/>
            <a:pathLst>
              <a:path w="7188474" h="4732412">
                <a:moveTo>
                  <a:pt x="0" y="0"/>
                </a:moveTo>
                <a:lnTo>
                  <a:pt x="7188474" y="0"/>
                </a:lnTo>
                <a:lnTo>
                  <a:pt x="7188474" y="4732412"/>
                </a:lnTo>
                <a:lnTo>
                  <a:pt x="0" y="47324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C634D98F-4D55-5DBB-E21F-1D20CF2172C9}"/>
              </a:ext>
            </a:extLst>
          </p:cNvPr>
          <p:cNvSpPr txBox="1"/>
          <p:nvPr/>
        </p:nvSpPr>
        <p:spPr>
          <a:xfrm>
            <a:off x="3901440" y="2497976"/>
            <a:ext cx="4852416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1500" dirty="0">
                <a:solidFill>
                  <a:prstClr val="black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จบเกม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9452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28AE8536-8C6F-078A-6E50-EC98FEAD0C19}"/>
              </a:ext>
            </a:extLst>
          </p:cNvPr>
          <p:cNvSpPr/>
          <p:nvPr/>
        </p:nvSpPr>
        <p:spPr>
          <a:xfrm>
            <a:off x="152402" y="426720"/>
            <a:ext cx="11887198" cy="62484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94000"/>
            </a:schemeClr>
          </a:solidFill>
          <a:ln w="1270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90E2942C-0CCA-F64E-9EA0-B50216308D24}"/>
              </a:ext>
            </a:extLst>
          </p:cNvPr>
          <p:cNvSpPr/>
          <p:nvPr/>
        </p:nvSpPr>
        <p:spPr>
          <a:xfrm>
            <a:off x="3361798" y="103582"/>
            <a:ext cx="5430054" cy="688897"/>
          </a:xfrm>
          <a:prstGeom prst="roundRect">
            <a:avLst>
              <a:gd name="adj" fmla="val 50000"/>
            </a:avLst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วิธีการเล่นเกม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A71E360-AF30-5FED-0113-6DA715C9A1F0}"/>
              </a:ext>
            </a:extLst>
          </p:cNvPr>
          <p:cNvSpPr txBox="1"/>
          <p:nvPr/>
        </p:nvSpPr>
        <p:spPr>
          <a:xfrm>
            <a:off x="223521" y="1115617"/>
            <a:ext cx="12039599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1. </a:t>
            </a:r>
            <a:r>
              <a:rPr lang="th-TH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ให้ผู้เรียนเตรียมกระดาษคำตอบหรือตอบปากเปล่า  </a:t>
            </a:r>
          </a:p>
          <a:p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  <a:p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2. </a:t>
            </a:r>
            <a:r>
              <a:rPr lang="th-TH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ครูเตรียมข้อสอบบนโปเจค</a:t>
            </a:r>
            <a:r>
              <a:rPr lang="th-TH" sz="3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เต</a:t>
            </a:r>
            <a:r>
              <a:rPr lang="th-TH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อร์ ห้ามเปิดสไลด์ให้เห็นเฉลย</a:t>
            </a:r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 </a:t>
            </a:r>
            <a:endParaRPr lang="th-TH" sz="36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  <a:p>
            <a:endParaRPr lang="th-TH" sz="20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  <a:p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3. </a:t>
            </a:r>
            <a:r>
              <a:rPr lang="th-TH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ให้กดนำเสนอเตรียมไว้ที่ด้านล่างขวา       เพื่อไม่ให้นักเรียนเห็นเฉลย</a:t>
            </a:r>
            <a:endParaRPr lang="en-US" sz="36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  <a:p>
            <a:endParaRPr lang="th-TH" sz="20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  <a:p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4. </a:t>
            </a:r>
            <a:r>
              <a:rPr lang="th-TH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เมื่อนักเรียนตอบคำถามเสร็จสิ้น เฉลยโดยคลิกที่ปุ่มตัวเลือก</a:t>
            </a:r>
          </a:p>
          <a:p>
            <a:endParaRPr lang="th-TH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96D4B55-7503-7CFA-48F5-F58D8972AC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732" t="92931" r="13639" b="4674"/>
          <a:stretch/>
        </p:blipFill>
        <p:spPr>
          <a:xfrm>
            <a:off x="7977181" y="2663702"/>
            <a:ext cx="953459" cy="788191"/>
          </a:xfrm>
          <a:prstGeom prst="rect">
            <a:avLst/>
          </a:prstGeom>
        </p:spPr>
      </p:pic>
      <p:sp>
        <p:nvSpPr>
          <p:cNvPr id="8" name="C">
            <a:extLst>
              <a:ext uri="{FF2B5EF4-FFF2-40B4-BE49-F238E27FC236}">
                <a16:creationId xmlns:a16="http://schemas.microsoft.com/office/drawing/2014/main" id="{BE77403D-C643-2773-3B03-FAFB2D3F793F}"/>
              </a:ext>
            </a:extLst>
          </p:cNvPr>
          <p:cNvSpPr/>
          <p:nvPr/>
        </p:nvSpPr>
        <p:spPr>
          <a:xfrm>
            <a:off x="3296992" y="4920489"/>
            <a:ext cx="5486728" cy="706112"/>
          </a:xfrm>
          <a:prstGeom prst="roundRect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ข้อความตัวเลือก</a:t>
            </a:r>
          </a:p>
        </p:txBody>
      </p:sp>
      <p:pic>
        <p:nvPicPr>
          <p:cNvPr id="9" name="Picture 2" descr="เคอร์เซอร์, หนู, คลิก, ตัวชี้">
            <a:extLst>
              <a:ext uri="{FF2B5EF4-FFF2-40B4-BE49-F238E27FC236}">
                <a16:creationId xmlns:a16="http://schemas.microsoft.com/office/drawing/2014/main" id="{3B307D2F-7F38-C35E-CAB0-0B50A756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73" y="5279812"/>
            <a:ext cx="946228" cy="119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35B75E-DB15-9087-85C1-DF3683E0B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5438" y="5879358"/>
            <a:ext cx="1944161" cy="824532"/>
          </a:xfrm>
          <a:prstGeom prst="rect">
            <a:avLst/>
          </a:prstGeom>
        </p:spPr>
      </p:pic>
      <p:pic>
        <p:nvPicPr>
          <p:cNvPr id="11" name="รูปภาพ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214B44B-85A6-3394-1DC6-3027114CF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" y="5915083"/>
            <a:ext cx="1798136" cy="7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1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">
            <a:extLst>
              <a:ext uri="{FF2B5EF4-FFF2-40B4-BE49-F238E27FC236}">
                <a16:creationId xmlns:a16="http://schemas.microsoft.com/office/drawing/2014/main" id="{554BD4C6-4C99-EF78-4E47-AAFF3EE05436}"/>
              </a:ext>
            </a:extLst>
          </p:cNvPr>
          <p:cNvSpPr/>
          <p:nvPr/>
        </p:nvSpPr>
        <p:spPr>
          <a:xfrm>
            <a:off x="6446012" y="5421325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 </a:t>
            </a:r>
            <a:r>
              <a:rPr lang="th-TH" sz="3600" dirty="0">
                <a:solidFill>
                  <a:prstClr val="black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ภูมิภาค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954A99B0-8646-762C-4449-32E5387F2C3B}"/>
              </a:ext>
            </a:extLst>
          </p:cNvPr>
          <p:cNvSpPr/>
          <p:nvPr/>
        </p:nvSpPr>
        <p:spPr>
          <a:xfrm>
            <a:off x="375211" y="5421325"/>
            <a:ext cx="5486727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 4 </a:t>
            </a:r>
            <a:r>
              <a:rPr lang="th-TH" sz="3600" dirty="0">
                <a:solidFill>
                  <a:prstClr val="black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ภูมิภาค</a:t>
            </a: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817C5B7E-AE70-B265-CF02-AC8707383923}"/>
              </a:ext>
            </a:extLst>
          </p:cNvPr>
          <p:cNvSpPr/>
          <p:nvPr/>
        </p:nvSpPr>
        <p:spPr>
          <a:xfrm>
            <a:off x="6443574" y="4477060"/>
            <a:ext cx="5486728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5 </a:t>
            </a:r>
            <a:r>
              <a:rPr lang="th-TH" sz="3600" dirty="0">
                <a:solidFill>
                  <a:prstClr val="black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ภูมิภาค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4CD86A72-2677-39F3-FC8A-A9F4B15187A2}"/>
              </a:ext>
            </a:extLst>
          </p:cNvPr>
          <p:cNvSpPr/>
          <p:nvPr/>
        </p:nvSpPr>
        <p:spPr>
          <a:xfrm>
            <a:off x="372773" y="4477060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6 </a:t>
            </a:r>
            <a:r>
              <a:rPr lang="th-TH" sz="36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ภูมิภาค</a:t>
            </a:r>
          </a:p>
        </p:txBody>
      </p:sp>
      <p:pic>
        <p:nvPicPr>
          <p:cNvPr id="11" name="ถูก" descr="เครื่องหมายถูก, เครื่องหมายขีด, ตรวจสอบ, ถูกต้อง, ตกลง">
            <a:extLst>
              <a:ext uri="{FF2B5EF4-FFF2-40B4-BE49-F238E27FC236}">
                <a16:creationId xmlns:a16="http://schemas.microsoft.com/office/drawing/2014/main" id="{2EF9A40E-10FD-8957-1362-FF7A988A1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71" y="4548798"/>
            <a:ext cx="630994" cy="61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7131625A-0FE1-8A38-1A4E-8115BF39E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310" y="4382700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4EDC221C-EDA4-6B90-681A-720E276E2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74" y="5322749"/>
            <a:ext cx="903264" cy="9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7DA52993-1368-8F2D-972E-CB8C24458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13" y="5336602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รูปภาพ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F133C47-291A-FC8E-0BF7-F11EB8FC64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155" y="6166086"/>
            <a:ext cx="1511480" cy="641029"/>
          </a:xfrm>
          <a:prstGeom prst="rect">
            <a:avLst/>
          </a:prstGeom>
        </p:spPr>
      </p:pic>
      <p:pic>
        <p:nvPicPr>
          <p:cNvPr id="16" name="รูปภาพ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7242370-949C-5153-69B8-29344509A5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365" y="6264370"/>
            <a:ext cx="1169448" cy="494303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145AB3E5-98B8-E0FB-2C84-54B4B6367D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83" y="4331211"/>
            <a:ext cx="882887" cy="876395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AF568780-F8F5-2799-8497-4B7F1E0ADC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82" y="5322749"/>
            <a:ext cx="882887" cy="878980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C93DAC1-9DBB-2ED8-83C1-F190AC7F7E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2301" y="4347430"/>
            <a:ext cx="903265" cy="904605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91D0CB79-87B1-8271-EF5C-E97D263E12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4473" y="5347303"/>
            <a:ext cx="903265" cy="901929"/>
          </a:xfrm>
          <a:prstGeom prst="rect">
            <a:avLst/>
          </a:prstGeom>
        </p:spPr>
      </p:pic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DE671057-EFAB-1A71-23AE-339AC915614B}"/>
              </a:ext>
            </a:extLst>
          </p:cNvPr>
          <p:cNvGrpSpPr/>
          <p:nvPr/>
        </p:nvGrpSpPr>
        <p:grpSpPr>
          <a:xfrm>
            <a:off x="0" y="0"/>
            <a:ext cx="12015216" cy="3972841"/>
            <a:chOff x="0" y="0"/>
            <a:chExt cx="12015216" cy="397284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B39D407-BC3A-A821-D4F1-233EF04E8BFF}"/>
                </a:ext>
              </a:extLst>
            </p:cNvPr>
            <p:cNvSpPr/>
            <p:nvPr/>
          </p:nvSpPr>
          <p:spPr>
            <a:xfrm>
              <a:off x="176784" y="207265"/>
              <a:ext cx="11838432" cy="3765576"/>
            </a:xfrm>
            <a:custGeom>
              <a:avLst/>
              <a:gdLst/>
              <a:ahLst/>
              <a:cxnLst/>
              <a:rect l="l" t="t" r="r" b="b"/>
              <a:pathLst>
                <a:path w="4257238" h="2235050">
                  <a:moveTo>
                    <a:pt x="0" y="0"/>
                  </a:moveTo>
                  <a:lnTo>
                    <a:pt x="4257238" y="0"/>
                  </a:lnTo>
                  <a:lnTo>
                    <a:pt x="4257238" y="2235050"/>
                  </a:lnTo>
                  <a:lnTo>
                    <a:pt x="0" y="2235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กลุ่ม 5">
              <a:extLst>
                <a:ext uri="{FF2B5EF4-FFF2-40B4-BE49-F238E27FC236}">
                  <a16:creationId xmlns:a16="http://schemas.microsoft.com/office/drawing/2014/main" id="{D07CE136-3A26-B1A3-B3B0-DDB22F92DE13}"/>
                </a:ext>
              </a:extLst>
            </p:cNvPr>
            <p:cNvGrpSpPr/>
            <p:nvPr/>
          </p:nvGrpSpPr>
          <p:grpSpPr>
            <a:xfrm>
              <a:off x="0" y="0"/>
              <a:ext cx="1231392" cy="1304544"/>
              <a:chOff x="0" y="0"/>
              <a:chExt cx="1231392" cy="1304544"/>
            </a:xfrm>
          </p:grpSpPr>
          <p:sp>
            <p:nvSpPr>
              <p:cNvPr id="4" name="Freeform 11">
                <a:extLst>
                  <a:ext uri="{FF2B5EF4-FFF2-40B4-BE49-F238E27FC236}">
                    <a16:creationId xmlns:a16="http://schemas.microsoft.com/office/drawing/2014/main" id="{8E52F63A-6B7C-A258-EC4A-E7E58556E82C}"/>
                  </a:ext>
                </a:extLst>
              </p:cNvPr>
              <p:cNvSpPr/>
              <p:nvPr/>
            </p:nvSpPr>
            <p:spPr>
              <a:xfrm>
                <a:off x="0" y="0"/>
                <a:ext cx="1231392" cy="1304544"/>
              </a:xfrm>
              <a:custGeom>
                <a:avLst/>
                <a:gdLst/>
                <a:ahLst/>
                <a:cxnLst/>
                <a:rect l="l" t="t" r="r" b="b"/>
                <a:pathLst>
                  <a:path w="4138680" h="2550462">
                    <a:moveTo>
                      <a:pt x="0" y="0"/>
                    </a:moveTo>
                    <a:lnTo>
                      <a:pt x="4138680" y="0"/>
                    </a:lnTo>
                    <a:lnTo>
                      <a:pt x="4138680" y="2550462"/>
                    </a:lnTo>
                    <a:lnTo>
                      <a:pt x="0" y="25504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กล่องข้อความ 4">
                <a:extLst>
                  <a:ext uri="{FF2B5EF4-FFF2-40B4-BE49-F238E27FC236}">
                    <a16:creationId xmlns:a16="http://schemas.microsoft.com/office/drawing/2014/main" id="{5C02B46A-62F9-FF57-91E4-66117D877733}"/>
                  </a:ext>
                </a:extLst>
              </p:cNvPr>
              <p:cNvSpPr txBox="1"/>
              <p:nvPr/>
            </p:nvSpPr>
            <p:spPr>
              <a:xfrm>
                <a:off x="128016" y="52107"/>
                <a:ext cx="9753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dirty="0">
                    <a:solidFill>
                      <a:schemeClr val="bg1"/>
                    </a:solidFill>
                    <a:latin typeface="Social study by krujame" panose="02000503000000000000" pitchFamily="2" charset="-34"/>
                    <a:cs typeface="Social study by krujame" panose="02000503000000000000" pitchFamily="2" charset="-34"/>
                  </a:rPr>
                  <a:t>1</a:t>
                </a:r>
              </a:p>
            </p:txBody>
          </p:sp>
        </p:grpSp>
        <p:sp>
          <p:nvSpPr>
            <p:cNvPr id="22" name="กล่องข้อความ 21">
              <a:extLst>
                <a:ext uri="{FF2B5EF4-FFF2-40B4-BE49-F238E27FC236}">
                  <a16:creationId xmlns:a16="http://schemas.microsoft.com/office/drawing/2014/main" id="{74747F91-300A-BDB1-DFA6-B47A542DB12E}"/>
                </a:ext>
              </a:extLst>
            </p:cNvPr>
            <p:cNvSpPr txBox="1"/>
            <p:nvPr/>
          </p:nvSpPr>
          <p:spPr>
            <a:xfrm>
              <a:off x="811991" y="368910"/>
              <a:ext cx="10099894" cy="2682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ป</a:t>
              </a:r>
              <a:r>
                <a:rPr lang="th-TH" sz="6000" dirty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ระเทศไทยแบ่งลักษณะ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6000" dirty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ภูมิประเทศออกเป็นกี่ภูมิภาค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53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D436F7EA-7BC2-3E32-3ECB-7A4283DB2FB8}"/>
              </a:ext>
            </a:extLst>
          </p:cNvPr>
          <p:cNvSpPr/>
          <p:nvPr/>
        </p:nvSpPr>
        <p:spPr>
          <a:xfrm>
            <a:off x="6446012" y="5421325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มีป่าไม้ขึ้นอยู่หนาแน่น</a:t>
            </a:r>
          </a:p>
        </p:txBody>
      </p:sp>
      <p:sp>
        <p:nvSpPr>
          <p:cNvPr id="3" name="B">
            <a:extLst>
              <a:ext uri="{FF2B5EF4-FFF2-40B4-BE49-F238E27FC236}">
                <a16:creationId xmlns:a16="http://schemas.microsoft.com/office/drawing/2014/main" id="{F3E3624D-087B-87E8-E5C4-B2539915329B}"/>
              </a:ext>
            </a:extLst>
          </p:cNvPr>
          <p:cNvSpPr/>
          <p:nvPr/>
        </p:nvSpPr>
        <p:spPr>
          <a:xfrm>
            <a:off x="478424" y="4473574"/>
            <a:ext cx="5486727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เป็นพื้นที่สูง</a:t>
            </a:r>
            <a:endParaRPr lang="th-TH" sz="3600" dirty="0">
              <a:solidFill>
                <a:schemeClr val="tx1"/>
              </a:solidFill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118F7E06-F131-4208-BBB5-9275ABB6A777}"/>
              </a:ext>
            </a:extLst>
          </p:cNvPr>
          <p:cNvSpPr/>
          <p:nvPr/>
        </p:nvSpPr>
        <p:spPr>
          <a:xfrm>
            <a:off x="6446012" y="4469358"/>
            <a:ext cx="5486728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เป็นน้ำขนาดใหญ่</a:t>
            </a:r>
            <a:endParaRPr lang="th-TH" sz="3600" dirty="0">
              <a:solidFill>
                <a:schemeClr val="tx1"/>
              </a:solidFill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</p:txBody>
      </p:sp>
      <p:sp>
        <p:nvSpPr>
          <p:cNvPr id="5" name="D">
            <a:extLst>
              <a:ext uri="{FF2B5EF4-FFF2-40B4-BE49-F238E27FC236}">
                <a16:creationId xmlns:a16="http://schemas.microsoft.com/office/drawing/2014/main" id="{47DC36CB-F38D-E7A3-82B6-418327C8B4F5}"/>
              </a:ext>
            </a:extLst>
          </p:cNvPr>
          <p:cNvSpPr/>
          <p:nvPr/>
        </p:nvSpPr>
        <p:spPr>
          <a:xfrm>
            <a:off x="478424" y="5476574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เป็นพื้นที่ราบลุ่ม</a:t>
            </a:r>
            <a:endParaRPr lang="th-TH" sz="3600" dirty="0">
              <a:solidFill>
                <a:schemeClr val="tx1"/>
              </a:solidFill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</p:txBody>
      </p:sp>
      <p:pic>
        <p:nvPicPr>
          <p:cNvPr id="6" name="ถูก" descr="เครื่องหมายถูก, เครื่องหมายขีด, ตรวจสอบ, ถูกต้อง, ตกลง">
            <a:extLst>
              <a:ext uri="{FF2B5EF4-FFF2-40B4-BE49-F238E27FC236}">
                <a16:creationId xmlns:a16="http://schemas.microsoft.com/office/drawing/2014/main" id="{78CBC34C-CB81-A0E1-C3FA-090391819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522" y="5548312"/>
            <a:ext cx="630994" cy="61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70959A5C-F77C-6D67-34BA-91DBB3F17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13" y="4385358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44335747-0089-6C20-4260-A049481B6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387" y="4384024"/>
            <a:ext cx="903264" cy="9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257D30E5-ABDF-ECEA-EFCD-51C10F22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13" y="5336602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CF2373-0659-CEB2-80A0-D7EF61DA26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155" y="6166086"/>
            <a:ext cx="1511480" cy="641029"/>
          </a:xfrm>
          <a:prstGeom prst="rect">
            <a:avLst/>
          </a:prstGeom>
        </p:spPr>
      </p:pic>
      <p:pic>
        <p:nvPicPr>
          <p:cNvPr id="11" name="รูปภาพ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9408F06-1C95-C162-C03D-C216B072C7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365" y="6264370"/>
            <a:ext cx="1169448" cy="49430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08B61D7D-1606-15C0-33C2-41CA8F3BE9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83" y="4331211"/>
            <a:ext cx="882887" cy="87639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AF3D044C-A431-4B09-7616-13A692AB65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82" y="5322749"/>
            <a:ext cx="882887" cy="87898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066C20E7-0636-1C39-6AC0-4A92D5A690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2301" y="4347430"/>
            <a:ext cx="903265" cy="90460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496093D-C944-E69E-8A8B-290AD4CAAA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4473" y="5347303"/>
            <a:ext cx="903265" cy="901929"/>
          </a:xfrm>
          <a:prstGeom prst="rect">
            <a:avLst/>
          </a:prstGeom>
        </p:spPr>
      </p:pic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C8AA7573-BA19-B7CA-1312-3388F1DF3ACD}"/>
              </a:ext>
            </a:extLst>
          </p:cNvPr>
          <p:cNvGrpSpPr/>
          <p:nvPr/>
        </p:nvGrpSpPr>
        <p:grpSpPr>
          <a:xfrm>
            <a:off x="0" y="0"/>
            <a:ext cx="12015216" cy="3972841"/>
            <a:chOff x="0" y="0"/>
            <a:chExt cx="12015216" cy="3972841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EA2159A0-6004-1CB9-B64F-161C1ED89822}"/>
                </a:ext>
              </a:extLst>
            </p:cNvPr>
            <p:cNvSpPr/>
            <p:nvPr/>
          </p:nvSpPr>
          <p:spPr>
            <a:xfrm>
              <a:off x="176784" y="207265"/>
              <a:ext cx="11838432" cy="3765576"/>
            </a:xfrm>
            <a:custGeom>
              <a:avLst/>
              <a:gdLst/>
              <a:ahLst/>
              <a:cxnLst/>
              <a:rect l="l" t="t" r="r" b="b"/>
              <a:pathLst>
                <a:path w="4257238" h="2235050">
                  <a:moveTo>
                    <a:pt x="0" y="0"/>
                  </a:moveTo>
                  <a:lnTo>
                    <a:pt x="4257238" y="0"/>
                  </a:lnTo>
                  <a:lnTo>
                    <a:pt x="4257238" y="2235050"/>
                  </a:lnTo>
                  <a:lnTo>
                    <a:pt x="0" y="2235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E681A7BE-3A4C-CC62-0AE7-699A9C986F84}"/>
                </a:ext>
              </a:extLst>
            </p:cNvPr>
            <p:cNvGrpSpPr/>
            <p:nvPr/>
          </p:nvGrpSpPr>
          <p:grpSpPr>
            <a:xfrm>
              <a:off x="0" y="0"/>
              <a:ext cx="1231392" cy="1304544"/>
              <a:chOff x="0" y="0"/>
              <a:chExt cx="1231392" cy="1304544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D68EB583-3E3E-A500-F809-85DC9C93224F}"/>
                  </a:ext>
                </a:extLst>
              </p:cNvPr>
              <p:cNvSpPr/>
              <p:nvPr/>
            </p:nvSpPr>
            <p:spPr>
              <a:xfrm>
                <a:off x="0" y="0"/>
                <a:ext cx="1231392" cy="1304544"/>
              </a:xfrm>
              <a:custGeom>
                <a:avLst/>
                <a:gdLst/>
                <a:ahLst/>
                <a:cxnLst/>
                <a:rect l="l" t="t" r="r" b="b"/>
                <a:pathLst>
                  <a:path w="4138680" h="2550462">
                    <a:moveTo>
                      <a:pt x="0" y="0"/>
                    </a:moveTo>
                    <a:lnTo>
                      <a:pt x="4138680" y="0"/>
                    </a:lnTo>
                    <a:lnTo>
                      <a:pt x="4138680" y="2550462"/>
                    </a:lnTo>
                    <a:lnTo>
                      <a:pt x="0" y="25504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กล่องข้อความ 20">
                <a:extLst>
                  <a:ext uri="{FF2B5EF4-FFF2-40B4-BE49-F238E27FC236}">
                    <a16:creationId xmlns:a16="http://schemas.microsoft.com/office/drawing/2014/main" id="{01F4763B-FDDD-1D32-5210-45FB0B3C9D23}"/>
                  </a:ext>
                </a:extLst>
              </p:cNvPr>
              <p:cNvSpPr txBox="1"/>
              <p:nvPr/>
            </p:nvSpPr>
            <p:spPr>
              <a:xfrm>
                <a:off x="128016" y="52107"/>
                <a:ext cx="9753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dirty="0">
                    <a:solidFill>
                      <a:schemeClr val="bg1"/>
                    </a:solidFill>
                    <a:latin typeface="Social study by krujame" panose="02000503000000000000" pitchFamily="2" charset="-34"/>
                    <a:cs typeface="Social study by krujame" panose="02000503000000000000" pitchFamily="2" charset="-34"/>
                  </a:rPr>
                  <a:t>2</a:t>
                </a:r>
              </a:p>
            </p:txBody>
          </p:sp>
        </p:grp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9A455755-D183-084D-8D36-4F451BABFA8B}"/>
                </a:ext>
              </a:extLst>
            </p:cNvPr>
            <p:cNvSpPr txBox="1"/>
            <p:nvPr/>
          </p:nvSpPr>
          <p:spPr>
            <a:xfrm>
              <a:off x="984925" y="626063"/>
              <a:ext cx="10099894" cy="24233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ลักษณะภูมิประเทศของภาคกลาง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ส่วนใหญ่มีลักษณะเป็นอย่างไร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06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499AA0C6-F328-D813-AEAD-F581C6D954FB}"/>
              </a:ext>
            </a:extLst>
          </p:cNvPr>
          <p:cNvSpPr/>
          <p:nvPr/>
        </p:nvSpPr>
        <p:spPr>
          <a:xfrm>
            <a:off x="6446012" y="5421325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ผู้ผลิตแผนที่</a:t>
            </a:r>
          </a:p>
        </p:txBody>
      </p:sp>
      <p:sp>
        <p:nvSpPr>
          <p:cNvPr id="3" name="B">
            <a:extLst>
              <a:ext uri="{FF2B5EF4-FFF2-40B4-BE49-F238E27FC236}">
                <a16:creationId xmlns:a16="http://schemas.microsoft.com/office/drawing/2014/main" id="{7CFC72EE-E5E9-47F3-BBC7-6FB2BE672055}"/>
              </a:ext>
            </a:extLst>
          </p:cNvPr>
          <p:cNvSpPr/>
          <p:nvPr/>
        </p:nvSpPr>
        <p:spPr>
          <a:xfrm>
            <a:off x="375211" y="5421325"/>
            <a:ext cx="5486727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มาตราส่วนแผนที่</a:t>
            </a: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6025612B-7660-CAAF-BCE5-F51AA9BE7D73}"/>
              </a:ext>
            </a:extLst>
          </p:cNvPr>
          <p:cNvSpPr/>
          <p:nvPr/>
        </p:nvSpPr>
        <p:spPr>
          <a:xfrm>
            <a:off x="375210" y="4445695"/>
            <a:ext cx="5486728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สัญลักษณ์ในแผนที่</a:t>
            </a:r>
          </a:p>
        </p:txBody>
      </p:sp>
      <p:sp>
        <p:nvSpPr>
          <p:cNvPr id="5" name="D">
            <a:extLst>
              <a:ext uri="{FF2B5EF4-FFF2-40B4-BE49-F238E27FC236}">
                <a16:creationId xmlns:a16="http://schemas.microsoft.com/office/drawing/2014/main" id="{29DD9B20-E769-F8C2-A86E-7CCF8C509910}"/>
              </a:ext>
            </a:extLst>
          </p:cNvPr>
          <p:cNvSpPr/>
          <p:nvPr/>
        </p:nvSpPr>
        <p:spPr>
          <a:xfrm>
            <a:off x="6446011" y="4445695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40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ชื่อแผนที่</a:t>
            </a:r>
          </a:p>
        </p:txBody>
      </p:sp>
      <p:pic>
        <p:nvPicPr>
          <p:cNvPr id="6" name="ถูก" descr="เครื่องหมายถูก, เครื่องหมายขีด, ตรวจสอบ, ถูกต้อง, ตกลง">
            <a:extLst>
              <a:ext uri="{FF2B5EF4-FFF2-40B4-BE49-F238E27FC236}">
                <a16:creationId xmlns:a16="http://schemas.microsoft.com/office/drawing/2014/main" id="{E28E1B8D-372E-5F14-4838-13E25CE57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109" y="4517433"/>
            <a:ext cx="630994" cy="61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8697FC6B-D329-3052-AA5E-FD922E09E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46" y="4351335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9811C401-9358-C042-0A9B-EBE2D48CC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74" y="5322749"/>
            <a:ext cx="903264" cy="9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54349402-0ECD-0B83-52E5-F0F7AF39F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13" y="5336602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BA98AC-23E7-DEF9-A349-1B69C648A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155" y="6166086"/>
            <a:ext cx="1511480" cy="641029"/>
          </a:xfrm>
          <a:prstGeom prst="rect">
            <a:avLst/>
          </a:prstGeom>
        </p:spPr>
      </p:pic>
      <p:pic>
        <p:nvPicPr>
          <p:cNvPr id="11" name="รูปภาพ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E65ABD4-E7DC-5353-01CE-21649F47A3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365" y="6264370"/>
            <a:ext cx="1169448" cy="49430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95D8E578-9869-E9C5-E9A5-634555F5E1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83" y="4331211"/>
            <a:ext cx="882887" cy="87639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DE32E095-52E0-A711-0991-CE8251DC02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82" y="5322749"/>
            <a:ext cx="882887" cy="87898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4353FE42-42AB-A76C-56E9-632ACADF9F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2301" y="4347430"/>
            <a:ext cx="903265" cy="90460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F5052281-15D6-960A-0D24-1D7F62832F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4473" y="5347303"/>
            <a:ext cx="903265" cy="901929"/>
          </a:xfrm>
          <a:prstGeom prst="rect">
            <a:avLst/>
          </a:prstGeom>
        </p:spPr>
      </p:pic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3AFC4B73-1987-9692-CB4A-BBBC8F54BCA3}"/>
              </a:ext>
            </a:extLst>
          </p:cNvPr>
          <p:cNvGrpSpPr/>
          <p:nvPr/>
        </p:nvGrpSpPr>
        <p:grpSpPr>
          <a:xfrm>
            <a:off x="0" y="0"/>
            <a:ext cx="12015216" cy="3972841"/>
            <a:chOff x="0" y="0"/>
            <a:chExt cx="12015216" cy="3972841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84C3953-7912-3091-E399-AE91AB9E7707}"/>
                </a:ext>
              </a:extLst>
            </p:cNvPr>
            <p:cNvSpPr/>
            <p:nvPr/>
          </p:nvSpPr>
          <p:spPr>
            <a:xfrm>
              <a:off x="176784" y="207265"/>
              <a:ext cx="11838432" cy="3765576"/>
            </a:xfrm>
            <a:custGeom>
              <a:avLst/>
              <a:gdLst/>
              <a:ahLst/>
              <a:cxnLst/>
              <a:rect l="l" t="t" r="r" b="b"/>
              <a:pathLst>
                <a:path w="4257238" h="2235050">
                  <a:moveTo>
                    <a:pt x="0" y="0"/>
                  </a:moveTo>
                  <a:lnTo>
                    <a:pt x="4257238" y="0"/>
                  </a:lnTo>
                  <a:lnTo>
                    <a:pt x="4257238" y="2235050"/>
                  </a:lnTo>
                  <a:lnTo>
                    <a:pt x="0" y="2235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F357F5B4-ED91-24DD-04FC-D34AA0E95311}"/>
                </a:ext>
              </a:extLst>
            </p:cNvPr>
            <p:cNvGrpSpPr/>
            <p:nvPr/>
          </p:nvGrpSpPr>
          <p:grpSpPr>
            <a:xfrm>
              <a:off x="0" y="0"/>
              <a:ext cx="1231392" cy="1304544"/>
              <a:chOff x="0" y="0"/>
              <a:chExt cx="1231392" cy="1304544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2C5BD1E1-DE34-C687-40BD-8A9784B5D592}"/>
                  </a:ext>
                </a:extLst>
              </p:cNvPr>
              <p:cNvSpPr/>
              <p:nvPr/>
            </p:nvSpPr>
            <p:spPr>
              <a:xfrm>
                <a:off x="0" y="0"/>
                <a:ext cx="1231392" cy="1304544"/>
              </a:xfrm>
              <a:custGeom>
                <a:avLst/>
                <a:gdLst/>
                <a:ahLst/>
                <a:cxnLst/>
                <a:rect l="l" t="t" r="r" b="b"/>
                <a:pathLst>
                  <a:path w="4138680" h="2550462">
                    <a:moveTo>
                      <a:pt x="0" y="0"/>
                    </a:moveTo>
                    <a:lnTo>
                      <a:pt x="4138680" y="0"/>
                    </a:lnTo>
                    <a:lnTo>
                      <a:pt x="4138680" y="2550462"/>
                    </a:lnTo>
                    <a:lnTo>
                      <a:pt x="0" y="25504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กล่องข้อความ 20">
                <a:extLst>
                  <a:ext uri="{FF2B5EF4-FFF2-40B4-BE49-F238E27FC236}">
                    <a16:creationId xmlns:a16="http://schemas.microsoft.com/office/drawing/2014/main" id="{5356E997-E9BD-C035-C955-005F426D0C6A}"/>
                  </a:ext>
                </a:extLst>
              </p:cNvPr>
              <p:cNvSpPr txBox="1"/>
              <p:nvPr/>
            </p:nvSpPr>
            <p:spPr>
              <a:xfrm>
                <a:off x="128016" y="52107"/>
                <a:ext cx="9753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dirty="0">
                    <a:solidFill>
                      <a:schemeClr val="bg1"/>
                    </a:solidFill>
                    <a:latin typeface="Social study by krujame" panose="02000503000000000000" pitchFamily="2" charset="-34"/>
                    <a:cs typeface="Social study by krujame" panose="02000503000000000000" pitchFamily="2" charset="-34"/>
                  </a:rPr>
                  <a:t>3</a:t>
                </a:r>
              </a:p>
            </p:txBody>
          </p:sp>
        </p:grp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41D984E6-3608-2835-E6A3-262846CB8145}"/>
                </a:ext>
              </a:extLst>
            </p:cNvPr>
            <p:cNvSpPr txBox="1"/>
            <p:nvPr/>
          </p:nvSpPr>
          <p:spPr>
            <a:xfrm>
              <a:off x="984925" y="626063"/>
              <a:ext cx="10099894" cy="24233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5400" dirty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สิ่งที่ต้องพิจารณา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5400" dirty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เพื่อเลือกแผนที่มาใช้งานคือข้อใด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90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499AA0C6-F328-D813-AEAD-F581C6D954FB}"/>
              </a:ext>
            </a:extLst>
          </p:cNvPr>
          <p:cNvSpPr/>
          <p:nvPr/>
        </p:nvSpPr>
        <p:spPr>
          <a:xfrm>
            <a:off x="6446012" y="5421325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มาเลเซีย</a:t>
            </a:r>
            <a:endParaRPr lang="th-TH" sz="4000" dirty="0">
              <a:solidFill>
                <a:schemeClr val="tx1"/>
              </a:solidFill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</p:txBody>
      </p:sp>
      <p:sp>
        <p:nvSpPr>
          <p:cNvPr id="3" name="B">
            <a:extLst>
              <a:ext uri="{FF2B5EF4-FFF2-40B4-BE49-F238E27FC236}">
                <a16:creationId xmlns:a16="http://schemas.microsoft.com/office/drawing/2014/main" id="{7CFC72EE-E5E9-47F3-BBC7-6FB2BE672055}"/>
              </a:ext>
            </a:extLst>
          </p:cNvPr>
          <p:cNvSpPr/>
          <p:nvPr/>
        </p:nvSpPr>
        <p:spPr>
          <a:xfrm>
            <a:off x="375211" y="5421325"/>
            <a:ext cx="5486727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400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ลาว</a:t>
            </a:r>
            <a:endParaRPr lang="th-TH" sz="4000" dirty="0">
              <a:solidFill>
                <a:schemeClr val="tx1"/>
              </a:solidFill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6025612B-7660-CAAF-BCE5-F51AA9BE7D73}"/>
              </a:ext>
            </a:extLst>
          </p:cNvPr>
          <p:cNvSpPr/>
          <p:nvPr/>
        </p:nvSpPr>
        <p:spPr>
          <a:xfrm>
            <a:off x="375210" y="4445695"/>
            <a:ext cx="5486728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400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กัมพูชา</a:t>
            </a:r>
            <a:endParaRPr lang="th-TH" sz="4000" dirty="0">
              <a:solidFill>
                <a:schemeClr val="tx1"/>
              </a:solidFill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</p:txBody>
      </p:sp>
      <p:sp>
        <p:nvSpPr>
          <p:cNvPr id="5" name="D">
            <a:extLst>
              <a:ext uri="{FF2B5EF4-FFF2-40B4-BE49-F238E27FC236}">
                <a16:creationId xmlns:a16="http://schemas.microsoft.com/office/drawing/2014/main" id="{29DD9B20-E769-F8C2-A86E-7CCF8C509910}"/>
              </a:ext>
            </a:extLst>
          </p:cNvPr>
          <p:cNvSpPr/>
          <p:nvPr/>
        </p:nvSpPr>
        <p:spPr>
          <a:xfrm>
            <a:off x="6446011" y="4445695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40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เวียดนาม</a:t>
            </a:r>
          </a:p>
        </p:txBody>
      </p:sp>
      <p:pic>
        <p:nvPicPr>
          <p:cNvPr id="6" name="ถูก" descr="เครื่องหมายถูก, เครื่องหมายขีด, ตรวจสอบ, ถูกต้อง, ตกลง">
            <a:extLst>
              <a:ext uri="{FF2B5EF4-FFF2-40B4-BE49-F238E27FC236}">
                <a16:creationId xmlns:a16="http://schemas.microsoft.com/office/drawing/2014/main" id="{E28E1B8D-372E-5F14-4838-13E25CE57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109" y="4517433"/>
            <a:ext cx="630994" cy="61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8697FC6B-D329-3052-AA5E-FD922E09E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46" y="4351335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9811C401-9358-C042-0A9B-EBE2D48CC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74" y="5322749"/>
            <a:ext cx="903264" cy="9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54349402-0ECD-0B83-52E5-F0F7AF39F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13" y="5336602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BA98AC-23E7-DEF9-A349-1B69C648A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155" y="6166086"/>
            <a:ext cx="1511480" cy="641029"/>
          </a:xfrm>
          <a:prstGeom prst="rect">
            <a:avLst/>
          </a:prstGeom>
        </p:spPr>
      </p:pic>
      <p:pic>
        <p:nvPicPr>
          <p:cNvPr id="11" name="รูปภาพ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E65ABD4-E7DC-5353-01CE-21649F47A3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365" y="6264370"/>
            <a:ext cx="1169448" cy="49430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95D8E578-9869-E9C5-E9A5-634555F5E1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83" y="4331211"/>
            <a:ext cx="882887" cy="87639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DE32E095-52E0-A711-0991-CE8251DC02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82" y="5322749"/>
            <a:ext cx="882887" cy="87898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4353FE42-42AB-A76C-56E9-632ACADF9F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2301" y="4347430"/>
            <a:ext cx="903265" cy="90460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F5052281-15D6-960A-0D24-1D7F62832F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4473" y="5347303"/>
            <a:ext cx="903265" cy="901929"/>
          </a:xfrm>
          <a:prstGeom prst="rect">
            <a:avLst/>
          </a:prstGeom>
        </p:spPr>
      </p:pic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796500E-E2B1-D91A-651E-765B16C3D590}"/>
              </a:ext>
            </a:extLst>
          </p:cNvPr>
          <p:cNvGrpSpPr/>
          <p:nvPr/>
        </p:nvGrpSpPr>
        <p:grpSpPr>
          <a:xfrm>
            <a:off x="0" y="0"/>
            <a:ext cx="12015216" cy="3972841"/>
            <a:chOff x="0" y="0"/>
            <a:chExt cx="12015216" cy="3972841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2BED1469-374E-7AEE-E5CC-A9F98642899C}"/>
                </a:ext>
              </a:extLst>
            </p:cNvPr>
            <p:cNvSpPr/>
            <p:nvPr/>
          </p:nvSpPr>
          <p:spPr>
            <a:xfrm>
              <a:off x="176784" y="207265"/>
              <a:ext cx="11838432" cy="3765576"/>
            </a:xfrm>
            <a:custGeom>
              <a:avLst/>
              <a:gdLst/>
              <a:ahLst/>
              <a:cxnLst/>
              <a:rect l="l" t="t" r="r" b="b"/>
              <a:pathLst>
                <a:path w="4257238" h="2235050">
                  <a:moveTo>
                    <a:pt x="0" y="0"/>
                  </a:moveTo>
                  <a:lnTo>
                    <a:pt x="4257238" y="0"/>
                  </a:lnTo>
                  <a:lnTo>
                    <a:pt x="4257238" y="2235050"/>
                  </a:lnTo>
                  <a:lnTo>
                    <a:pt x="0" y="2235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3B83E8CD-C9F2-4425-7D96-D9F7A002441B}"/>
                </a:ext>
              </a:extLst>
            </p:cNvPr>
            <p:cNvGrpSpPr/>
            <p:nvPr/>
          </p:nvGrpSpPr>
          <p:grpSpPr>
            <a:xfrm>
              <a:off x="0" y="0"/>
              <a:ext cx="1231392" cy="1304544"/>
              <a:chOff x="0" y="0"/>
              <a:chExt cx="1231392" cy="1304544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D1AA01CF-948A-6A27-B572-BAB1DEBA6123}"/>
                  </a:ext>
                </a:extLst>
              </p:cNvPr>
              <p:cNvSpPr/>
              <p:nvPr/>
            </p:nvSpPr>
            <p:spPr>
              <a:xfrm>
                <a:off x="0" y="0"/>
                <a:ext cx="1231392" cy="1304544"/>
              </a:xfrm>
              <a:custGeom>
                <a:avLst/>
                <a:gdLst/>
                <a:ahLst/>
                <a:cxnLst/>
                <a:rect l="l" t="t" r="r" b="b"/>
                <a:pathLst>
                  <a:path w="4138680" h="2550462">
                    <a:moveTo>
                      <a:pt x="0" y="0"/>
                    </a:moveTo>
                    <a:lnTo>
                      <a:pt x="4138680" y="0"/>
                    </a:lnTo>
                    <a:lnTo>
                      <a:pt x="4138680" y="2550462"/>
                    </a:lnTo>
                    <a:lnTo>
                      <a:pt x="0" y="25504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กล่องข้อความ 20">
                <a:extLst>
                  <a:ext uri="{FF2B5EF4-FFF2-40B4-BE49-F238E27FC236}">
                    <a16:creationId xmlns:a16="http://schemas.microsoft.com/office/drawing/2014/main" id="{12CB892C-A7B0-61B7-18A1-A1D504899C3C}"/>
                  </a:ext>
                </a:extLst>
              </p:cNvPr>
              <p:cNvSpPr txBox="1"/>
              <p:nvPr/>
            </p:nvSpPr>
            <p:spPr>
              <a:xfrm>
                <a:off x="128016" y="52107"/>
                <a:ext cx="9753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dirty="0">
                    <a:solidFill>
                      <a:schemeClr val="bg1"/>
                    </a:solidFill>
                    <a:latin typeface="Social study by krujame" panose="02000503000000000000" pitchFamily="2" charset="-34"/>
                    <a:cs typeface="Social study by krujame" panose="02000503000000000000" pitchFamily="2" charset="-34"/>
                  </a:rPr>
                  <a:t>4</a:t>
                </a:r>
              </a:p>
            </p:txBody>
          </p:sp>
        </p:grp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A355163E-CB41-12A6-2EC6-69F56DF9DB55}"/>
                </a:ext>
              </a:extLst>
            </p:cNvPr>
            <p:cNvSpPr txBox="1"/>
            <p:nvPr/>
          </p:nvSpPr>
          <p:spPr>
            <a:xfrm>
              <a:off x="984925" y="626063"/>
              <a:ext cx="10099894" cy="24233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ประเทศไทยมีอาณาเขตติดต่อกับประเทศเพื่อนบ้าน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 </a:t>
              </a:r>
              <a:r>
                <a:rPr kumimoji="0" lang="th-TH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ยกเว้นข้อใด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028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93A95FD5-EBB3-1A42-10F9-420FB19CCB35}"/>
              </a:ext>
            </a:extLst>
          </p:cNvPr>
          <p:cNvSpPr/>
          <p:nvPr/>
        </p:nvSpPr>
        <p:spPr>
          <a:xfrm>
            <a:off x="6462584" y="4415934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ที่ราบสูง</a:t>
            </a:r>
          </a:p>
        </p:txBody>
      </p:sp>
      <p:sp>
        <p:nvSpPr>
          <p:cNvPr id="3" name="B">
            <a:extLst>
              <a:ext uri="{FF2B5EF4-FFF2-40B4-BE49-F238E27FC236}">
                <a16:creationId xmlns:a16="http://schemas.microsoft.com/office/drawing/2014/main" id="{0F0AD435-67AA-4E2C-6EF9-59D517EFED38}"/>
              </a:ext>
            </a:extLst>
          </p:cNvPr>
          <p:cNvSpPr/>
          <p:nvPr/>
        </p:nvSpPr>
        <p:spPr>
          <a:xfrm>
            <a:off x="375211" y="5421325"/>
            <a:ext cx="5486727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ชายฝั่งทะเลและเกาะ</a:t>
            </a: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5EC6E799-0D81-3081-7268-4115EC9C2A8E}"/>
              </a:ext>
            </a:extLst>
          </p:cNvPr>
          <p:cNvSpPr/>
          <p:nvPr/>
        </p:nvSpPr>
        <p:spPr>
          <a:xfrm>
            <a:off x="375211" y="4431842"/>
            <a:ext cx="5486728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ที่ราบลุ่มแม่น้ำ</a:t>
            </a:r>
          </a:p>
        </p:txBody>
      </p:sp>
      <p:sp>
        <p:nvSpPr>
          <p:cNvPr id="5" name="D">
            <a:extLst>
              <a:ext uri="{FF2B5EF4-FFF2-40B4-BE49-F238E27FC236}">
                <a16:creationId xmlns:a16="http://schemas.microsoft.com/office/drawing/2014/main" id="{5C3159D3-A95C-D9A8-F045-17EB00D9F15D}"/>
              </a:ext>
            </a:extLst>
          </p:cNvPr>
          <p:cNvSpPr/>
          <p:nvPr/>
        </p:nvSpPr>
        <p:spPr>
          <a:xfrm>
            <a:off x="6507747" y="5421325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ภูเขาและที่สูง</a:t>
            </a:r>
          </a:p>
        </p:txBody>
      </p:sp>
      <p:pic>
        <p:nvPicPr>
          <p:cNvPr id="6" name="ถูก" descr="เครื่องหมายถูก, เครื่องหมายขีด, ตรวจสอบ, ถูกต้อง, ตกลง">
            <a:extLst>
              <a:ext uri="{FF2B5EF4-FFF2-40B4-BE49-F238E27FC236}">
                <a16:creationId xmlns:a16="http://schemas.microsoft.com/office/drawing/2014/main" id="{821FE7CE-C95A-D948-13E7-54FFBBF07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82" y="5421325"/>
            <a:ext cx="630994" cy="61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2B9CBD8D-59C8-196C-DE5E-1A209C620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47" y="4337482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128657DA-BFA4-5F54-DA22-116209872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74" y="5322749"/>
            <a:ext cx="903264" cy="9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F9C349E2-236D-BE31-6227-F33A600F7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5" y="4331211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8573C7-26F3-DD36-4664-A725AF180B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155" y="6166086"/>
            <a:ext cx="1511480" cy="641029"/>
          </a:xfrm>
          <a:prstGeom prst="rect">
            <a:avLst/>
          </a:prstGeom>
        </p:spPr>
      </p:pic>
      <p:pic>
        <p:nvPicPr>
          <p:cNvPr id="11" name="รูปภาพ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F9AE68E-7AE9-FB99-609E-3A035BBE9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365" y="6264370"/>
            <a:ext cx="1169448" cy="49430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BDBD7377-37A9-BA4A-390F-C6A07CB6DC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83" y="4331211"/>
            <a:ext cx="882887" cy="87639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572BFB3B-5231-106B-E410-94CA00ADA8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82" y="5322749"/>
            <a:ext cx="882887" cy="87898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9DA602A6-CE94-0E13-88D1-257F2DDC86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2301" y="4347430"/>
            <a:ext cx="903265" cy="90460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03C0737-0CEF-37C9-0E2B-763C14E647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4473" y="5347303"/>
            <a:ext cx="903265" cy="901929"/>
          </a:xfrm>
          <a:prstGeom prst="rect">
            <a:avLst/>
          </a:prstGeom>
        </p:spPr>
      </p:pic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F8BE533A-5C6E-2CC9-91C3-2A643F9BC6E9}"/>
              </a:ext>
            </a:extLst>
          </p:cNvPr>
          <p:cNvGrpSpPr/>
          <p:nvPr/>
        </p:nvGrpSpPr>
        <p:grpSpPr>
          <a:xfrm>
            <a:off x="0" y="0"/>
            <a:ext cx="12015216" cy="3972841"/>
            <a:chOff x="0" y="0"/>
            <a:chExt cx="12015216" cy="3972841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5A9C7981-F821-E5C2-41E7-BC8F259AC801}"/>
                </a:ext>
              </a:extLst>
            </p:cNvPr>
            <p:cNvSpPr/>
            <p:nvPr/>
          </p:nvSpPr>
          <p:spPr>
            <a:xfrm>
              <a:off x="176784" y="207265"/>
              <a:ext cx="11838432" cy="3765576"/>
            </a:xfrm>
            <a:custGeom>
              <a:avLst/>
              <a:gdLst/>
              <a:ahLst/>
              <a:cxnLst/>
              <a:rect l="l" t="t" r="r" b="b"/>
              <a:pathLst>
                <a:path w="4257238" h="2235050">
                  <a:moveTo>
                    <a:pt x="0" y="0"/>
                  </a:moveTo>
                  <a:lnTo>
                    <a:pt x="4257238" y="0"/>
                  </a:lnTo>
                  <a:lnTo>
                    <a:pt x="4257238" y="2235050"/>
                  </a:lnTo>
                  <a:lnTo>
                    <a:pt x="0" y="2235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984661B2-EFE7-8C71-866C-584FBCFCC961}"/>
                </a:ext>
              </a:extLst>
            </p:cNvPr>
            <p:cNvGrpSpPr/>
            <p:nvPr/>
          </p:nvGrpSpPr>
          <p:grpSpPr>
            <a:xfrm>
              <a:off x="0" y="0"/>
              <a:ext cx="1231392" cy="1304544"/>
              <a:chOff x="0" y="0"/>
              <a:chExt cx="1231392" cy="1304544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4026C000-B04F-C703-0A5B-650C8A395B26}"/>
                  </a:ext>
                </a:extLst>
              </p:cNvPr>
              <p:cNvSpPr/>
              <p:nvPr/>
            </p:nvSpPr>
            <p:spPr>
              <a:xfrm>
                <a:off x="0" y="0"/>
                <a:ext cx="1231392" cy="1304544"/>
              </a:xfrm>
              <a:custGeom>
                <a:avLst/>
                <a:gdLst/>
                <a:ahLst/>
                <a:cxnLst/>
                <a:rect l="l" t="t" r="r" b="b"/>
                <a:pathLst>
                  <a:path w="4138680" h="2550462">
                    <a:moveTo>
                      <a:pt x="0" y="0"/>
                    </a:moveTo>
                    <a:lnTo>
                      <a:pt x="4138680" y="0"/>
                    </a:lnTo>
                    <a:lnTo>
                      <a:pt x="4138680" y="2550462"/>
                    </a:lnTo>
                    <a:lnTo>
                      <a:pt x="0" y="25504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กล่องข้อความ 20">
                <a:extLst>
                  <a:ext uri="{FF2B5EF4-FFF2-40B4-BE49-F238E27FC236}">
                    <a16:creationId xmlns:a16="http://schemas.microsoft.com/office/drawing/2014/main" id="{7686001C-8EBA-3AEA-7773-5EC22CBED4D2}"/>
                  </a:ext>
                </a:extLst>
              </p:cNvPr>
              <p:cNvSpPr txBox="1"/>
              <p:nvPr/>
            </p:nvSpPr>
            <p:spPr>
              <a:xfrm>
                <a:off x="128016" y="52107"/>
                <a:ext cx="9753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dirty="0">
                    <a:solidFill>
                      <a:schemeClr val="bg1"/>
                    </a:solidFill>
                    <a:latin typeface="Social study by krujame" panose="02000503000000000000" pitchFamily="2" charset="-34"/>
                    <a:cs typeface="Social study by krujame" panose="02000503000000000000" pitchFamily="2" charset="-34"/>
                  </a:rPr>
                  <a:t>5</a:t>
                </a:r>
              </a:p>
            </p:txBody>
          </p:sp>
        </p:grp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69C4F85B-69DF-4CB4-A5EE-B33ED5A980E0}"/>
                </a:ext>
              </a:extLst>
            </p:cNvPr>
            <p:cNvSpPr txBox="1"/>
            <p:nvPr/>
          </p:nvSpPr>
          <p:spPr>
            <a:xfrm>
              <a:off x="984925" y="626063"/>
              <a:ext cx="10099894" cy="2682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6000" dirty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ภาคเหนือมีลักษณะ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6000" dirty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ภูมิประเทศเป็นแบบใด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79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D436F7EA-7BC2-3E32-3ECB-7A4283DB2FB8}"/>
              </a:ext>
            </a:extLst>
          </p:cNvPr>
          <p:cNvSpPr/>
          <p:nvPr/>
        </p:nvSpPr>
        <p:spPr>
          <a:xfrm>
            <a:off x="6446012" y="5421325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มีพื้นที่ราบระหว่าง</a:t>
            </a:r>
            <a:endParaRPr lang="en-US" sz="2400" dirty="0">
              <a:solidFill>
                <a:schemeClr val="tx1"/>
              </a:solidFill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  <a:p>
            <a:pPr algn="ctr"/>
            <a:r>
              <a:rPr lang="th-TH" sz="24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หุบเขากว้างใหญ่ที่สุด</a:t>
            </a:r>
          </a:p>
        </p:txBody>
      </p:sp>
      <p:sp>
        <p:nvSpPr>
          <p:cNvPr id="3" name="B">
            <a:extLst>
              <a:ext uri="{FF2B5EF4-FFF2-40B4-BE49-F238E27FC236}">
                <a16:creationId xmlns:a16="http://schemas.microsoft.com/office/drawing/2014/main" id="{F3E3624D-087B-87E8-E5C4-B2539915329B}"/>
              </a:ext>
            </a:extLst>
          </p:cNvPr>
          <p:cNvSpPr/>
          <p:nvPr/>
        </p:nvSpPr>
        <p:spPr>
          <a:xfrm>
            <a:off x="478424" y="4473574"/>
            <a:ext cx="5486727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. มีดินส่วนใหญ่เป็นดินปนทราย</a:t>
            </a:r>
            <a:endParaRPr lang="th-TH" sz="2800" dirty="0">
              <a:solidFill>
                <a:schemeClr val="tx1"/>
              </a:solidFill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118F7E06-F131-4208-BBB5-9275ABB6A777}"/>
              </a:ext>
            </a:extLst>
          </p:cNvPr>
          <p:cNvSpPr/>
          <p:nvPr/>
        </p:nvSpPr>
        <p:spPr>
          <a:xfrm>
            <a:off x="6446012" y="4469358"/>
            <a:ext cx="5486728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60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มีฝนตกตลอดทั้งปี</a:t>
            </a:r>
            <a:endParaRPr lang="th-TH" sz="3600" dirty="0">
              <a:solidFill>
                <a:schemeClr val="tx1"/>
              </a:solidFill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</p:txBody>
      </p:sp>
      <p:sp>
        <p:nvSpPr>
          <p:cNvPr id="5" name="D">
            <a:extLst>
              <a:ext uri="{FF2B5EF4-FFF2-40B4-BE49-F238E27FC236}">
                <a16:creationId xmlns:a16="http://schemas.microsoft.com/office/drawing/2014/main" id="{47DC36CB-F38D-E7A3-82B6-418327C8B4F5}"/>
              </a:ext>
            </a:extLst>
          </p:cNvPr>
          <p:cNvSpPr/>
          <p:nvPr/>
        </p:nvSpPr>
        <p:spPr>
          <a:xfrm>
            <a:off x="478424" y="5476574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4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เป็นที่ราบลุ่ม</a:t>
            </a:r>
            <a:endParaRPr lang="en-US" sz="2400" dirty="0">
              <a:solidFill>
                <a:schemeClr val="tx1"/>
              </a:solidFill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  <a:p>
            <a:pPr lvl="0" algn="ctr"/>
            <a:r>
              <a:rPr lang="th-TH" sz="24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และมีแม่น้ำไหลผ่านหลายสาย</a:t>
            </a:r>
          </a:p>
        </p:txBody>
      </p:sp>
      <p:pic>
        <p:nvPicPr>
          <p:cNvPr id="6" name="ถูก" descr="เครื่องหมายถูก, เครื่องหมายขีด, ตรวจสอบ, ถูกต้อง, ตกลง">
            <a:extLst>
              <a:ext uri="{FF2B5EF4-FFF2-40B4-BE49-F238E27FC236}">
                <a16:creationId xmlns:a16="http://schemas.microsoft.com/office/drawing/2014/main" id="{78CBC34C-CB81-A0E1-C3FA-090391819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522" y="5548312"/>
            <a:ext cx="630994" cy="61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70959A5C-F77C-6D67-34BA-91DBB3F17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13" y="4385358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44335747-0089-6C20-4260-A049481B6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387" y="4384024"/>
            <a:ext cx="903264" cy="9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257D30E5-ABDF-ECEA-EFCD-51C10F22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13" y="5336602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CF2373-0659-CEB2-80A0-D7EF61DA26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155" y="6166086"/>
            <a:ext cx="1511480" cy="641029"/>
          </a:xfrm>
          <a:prstGeom prst="rect">
            <a:avLst/>
          </a:prstGeom>
        </p:spPr>
      </p:pic>
      <p:pic>
        <p:nvPicPr>
          <p:cNvPr id="11" name="รูปภาพ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9408F06-1C95-C162-C03D-C216B072C7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365" y="6264370"/>
            <a:ext cx="1169448" cy="49430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08B61D7D-1606-15C0-33C2-41CA8F3BE9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83" y="4331211"/>
            <a:ext cx="882887" cy="87639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AF3D044C-A431-4B09-7616-13A692AB65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82" y="5322749"/>
            <a:ext cx="882887" cy="87898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066C20E7-0636-1C39-6AC0-4A92D5A690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2301" y="4347430"/>
            <a:ext cx="903265" cy="90460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496093D-C944-E69E-8A8B-290AD4CAAA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4473" y="5347303"/>
            <a:ext cx="903265" cy="901929"/>
          </a:xfrm>
          <a:prstGeom prst="rect">
            <a:avLst/>
          </a:prstGeom>
        </p:spPr>
      </p:pic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ACC11E6B-8251-75FA-7B0A-80B8D47B23B3}"/>
              </a:ext>
            </a:extLst>
          </p:cNvPr>
          <p:cNvGrpSpPr/>
          <p:nvPr/>
        </p:nvGrpSpPr>
        <p:grpSpPr>
          <a:xfrm>
            <a:off x="0" y="0"/>
            <a:ext cx="12015216" cy="3972841"/>
            <a:chOff x="0" y="0"/>
            <a:chExt cx="12015216" cy="3972841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F79CB8E1-7A46-CC0A-4DFB-FD54A073225D}"/>
                </a:ext>
              </a:extLst>
            </p:cNvPr>
            <p:cNvSpPr/>
            <p:nvPr/>
          </p:nvSpPr>
          <p:spPr>
            <a:xfrm>
              <a:off x="176784" y="207265"/>
              <a:ext cx="11838432" cy="3765576"/>
            </a:xfrm>
            <a:custGeom>
              <a:avLst/>
              <a:gdLst/>
              <a:ahLst/>
              <a:cxnLst/>
              <a:rect l="l" t="t" r="r" b="b"/>
              <a:pathLst>
                <a:path w="4257238" h="2235050">
                  <a:moveTo>
                    <a:pt x="0" y="0"/>
                  </a:moveTo>
                  <a:lnTo>
                    <a:pt x="4257238" y="0"/>
                  </a:lnTo>
                  <a:lnTo>
                    <a:pt x="4257238" y="2235050"/>
                  </a:lnTo>
                  <a:lnTo>
                    <a:pt x="0" y="2235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3BE2261C-0851-3EBC-D639-5320ADF07290}"/>
                </a:ext>
              </a:extLst>
            </p:cNvPr>
            <p:cNvGrpSpPr/>
            <p:nvPr/>
          </p:nvGrpSpPr>
          <p:grpSpPr>
            <a:xfrm>
              <a:off x="0" y="0"/>
              <a:ext cx="1231392" cy="1304544"/>
              <a:chOff x="0" y="0"/>
              <a:chExt cx="1231392" cy="1304544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DB36D1EB-13E4-57AF-3954-CE5B65D82B70}"/>
                  </a:ext>
                </a:extLst>
              </p:cNvPr>
              <p:cNvSpPr/>
              <p:nvPr/>
            </p:nvSpPr>
            <p:spPr>
              <a:xfrm>
                <a:off x="0" y="0"/>
                <a:ext cx="1231392" cy="1304544"/>
              </a:xfrm>
              <a:custGeom>
                <a:avLst/>
                <a:gdLst/>
                <a:ahLst/>
                <a:cxnLst/>
                <a:rect l="l" t="t" r="r" b="b"/>
                <a:pathLst>
                  <a:path w="4138680" h="2550462">
                    <a:moveTo>
                      <a:pt x="0" y="0"/>
                    </a:moveTo>
                    <a:lnTo>
                      <a:pt x="4138680" y="0"/>
                    </a:lnTo>
                    <a:lnTo>
                      <a:pt x="4138680" y="2550462"/>
                    </a:lnTo>
                    <a:lnTo>
                      <a:pt x="0" y="25504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กล่องข้อความ 20">
                <a:extLst>
                  <a:ext uri="{FF2B5EF4-FFF2-40B4-BE49-F238E27FC236}">
                    <a16:creationId xmlns:a16="http://schemas.microsoft.com/office/drawing/2014/main" id="{1B2E5049-8D3A-4DA1-A00E-F1870C25CCDA}"/>
                  </a:ext>
                </a:extLst>
              </p:cNvPr>
              <p:cNvSpPr txBox="1"/>
              <p:nvPr/>
            </p:nvSpPr>
            <p:spPr>
              <a:xfrm>
                <a:off x="128016" y="52107"/>
                <a:ext cx="9753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dirty="0">
                    <a:solidFill>
                      <a:schemeClr val="bg1"/>
                    </a:solidFill>
                    <a:latin typeface="Social study by krujame" panose="02000503000000000000" pitchFamily="2" charset="-34"/>
                    <a:cs typeface="Social study by krujame" panose="02000503000000000000" pitchFamily="2" charset="-34"/>
                  </a:rPr>
                  <a:t>6</a:t>
                </a:r>
              </a:p>
            </p:txBody>
          </p:sp>
        </p:grp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0203CAA5-0891-ABB3-CF78-FD0059BDF579}"/>
                </a:ext>
              </a:extLst>
            </p:cNvPr>
            <p:cNvSpPr txBox="1"/>
            <p:nvPr/>
          </p:nvSpPr>
          <p:spPr>
            <a:xfrm>
              <a:off x="991969" y="781120"/>
              <a:ext cx="10099894" cy="1991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4400" dirty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เพราะเหตุใดพื้นที่บริเวณภาคกลาง</a:t>
              </a:r>
              <a:endParaRPr lang="en-US" sz="44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4400" dirty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จึงเป็นแหล่งเพาะปลูกที่สำคัญของประเทศ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69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499AA0C6-F328-D813-AEAD-F581C6D954FB}"/>
              </a:ext>
            </a:extLst>
          </p:cNvPr>
          <p:cNvSpPr/>
          <p:nvPr/>
        </p:nvSpPr>
        <p:spPr>
          <a:xfrm>
            <a:off x="6446012" y="5421325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ธันวาคม </a:t>
            </a:r>
          </a:p>
          <a:p>
            <a:pPr algn="ctr"/>
            <a:r>
              <a:rPr lang="th-TH" sz="20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เพราะมีวันหยุดติดต่อกันหลายวัน</a:t>
            </a:r>
          </a:p>
        </p:txBody>
      </p:sp>
      <p:sp>
        <p:nvSpPr>
          <p:cNvPr id="3" name="B">
            <a:extLst>
              <a:ext uri="{FF2B5EF4-FFF2-40B4-BE49-F238E27FC236}">
                <a16:creationId xmlns:a16="http://schemas.microsoft.com/office/drawing/2014/main" id="{7CFC72EE-E5E9-47F3-BBC7-6FB2BE672055}"/>
              </a:ext>
            </a:extLst>
          </p:cNvPr>
          <p:cNvSpPr/>
          <p:nvPr/>
        </p:nvSpPr>
        <p:spPr>
          <a:xfrm>
            <a:off x="375211" y="5421325"/>
            <a:ext cx="5486727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0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สิงหาคม </a:t>
            </a:r>
          </a:p>
          <a:p>
            <a:pPr lvl="0" algn="ctr"/>
            <a:r>
              <a:rPr lang="th-TH" sz="20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 เพราะมีอากาศเย็นสบายและแดดไม่แรง</a:t>
            </a: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6025612B-7660-CAAF-BCE5-F51AA9BE7D73}"/>
              </a:ext>
            </a:extLst>
          </p:cNvPr>
          <p:cNvSpPr/>
          <p:nvPr/>
        </p:nvSpPr>
        <p:spPr>
          <a:xfrm>
            <a:off x="375210" y="4445695"/>
            <a:ext cx="5486728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0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 ตุลาคม เพราะเป็นช่วงปลายฝนต้นหนาว</a:t>
            </a:r>
          </a:p>
        </p:txBody>
      </p:sp>
      <p:sp>
        <p:nvSpPr>
          <p:cNvPr id="5" name="D">
            <a:extLst>
              <a:ext uri="{FF2B5EF4-FFF2-40B4-BE49-F238E27FC236}">
                <a16:creationId xmlns:a16="http://schemas.microsoft.com/office/drawing/2014/main" id="{29DD9B20-E769-F8C2-A86E-7CCF8C509910}"/>
              </a:ext>
            </a:extLst>
          </p:cNvPr>
          <p:cNvSpPr/>
          <p:nvPr/>
        </p:nvSpPr>
        <p:spPr>
          <a:xfrm>
            <a:off x="6446011" y="4445695"/>
            <a:ext cx="5489165" cy="70611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000" dirty="0">
                <a:solidFill>
                  <a:schemeClr val="tx1"/>
                </a:solidFill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เมษายน เพราะเป็นช่วงปลอดลมมรสุม</a:t>
            </a:r>
          </a:p>
        </p:txBody>
      </p:sp>
      <p:pic>
        <p:nvPicPr>
          <p:cNvPr id="6" name="ถูก" descr="เครื่องหมายถูก, เครื่องหมายขีด, ตรวจสอบ, ถูกต้อง, ตกลง">
            <a:extLst>
              <a:ext uri="{FF2B5EF4-FFF2-40B4-BE49-F238E27FC236}">
                <a16:creationId xmlns:a16="http://schemas.microsoft.com/office/drawing/2014/main" id="{E28E1B8D-372E-5F14-4838-13E25CE57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109" y="4517433"/>
            <a:ext cx="630994" cy="61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8697FC6B-D329-3052-AA5E-FD922E09E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46" y="4351335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9811C401-9358-C042-0A9B-EBE2D48CC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74" y="5322749"/>
            <a:ext cx="903264" cy="9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54349402-0ECD-0B83-52E5-F0F7AF39F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13" y="5336602"/>
            <a:ext cx="886691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BA98AC-23E7-DEF9-A349-1B69C648A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155" y="6166086"/>
            <a:ext cx="1511480" cy="641029"/>
          </a:xfrm>
          <a:prstGeom prst="rect">
            <a:avLst/>
          </a:prstGeom>
        </p:spPr>
      </p:pic>
      <p:pic>
        <p:nvPicPr>
          <p:cNvPr id="11" name="รูปภาพ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E65ABD4-E7DC-5353-01CE-21649F47A3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365" y="6264370"/>
            <a:ext cx="1169448" cy="49430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95D8E578-9869-E9C5-E9A5-634555F5E1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83" y="4331211"/>
            <a:ext cx="882887" cy="87639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DE32E095-52E0-A711-0991-CE8251DC02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82" y="5322749"/>
            <a:ext cx="882887" cy="87898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4353FE42-42AB-A76C-56E9-632ACADF9F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2301" y="4347430"/>
            <a:ext cx="903265" cy="90460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F5052281-15D6-960A-0D24-1D7F62832F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4473" y="5347303"/>
            <a:ext cx="903265" cy="901929"/>
          </a:xfrm>
          <a:prstGeom prst="rect">
            <a:avLst/>
          </a:prstGeom>
        </p:spPr>
      </p:pic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46C64FDF-3C19-6598-B16D-C85B8B6090A8}"/>
              </a:ext>
            </a:extLst>
          </p:cNvPr>
          <p:cNvGrpSpPr/>
          <p:nvPr/>
        </p:nvGrpSpPr>
        <p:grpSpPr>
          <a:xfrm>
            <a:off x="0" y="0"/>
            <a:ext cx="12015216" cy="3972841"/>
            <a:chOff x="0" y="0"/>
            <a:chExt cx="12015216" cy="3972841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927A278C-3EA4-1550-1C42-3362DE48CF65}"/>
                </a:ext>
              </a:extLst>
            </p:cNvPr>
            <p:cNvSpPr/>
            <p:nvPr/>
          </p:nvSpPr>
          <p:spPr>
            <a:xfrm>
              <a:off x="176784" y="207265"/>
              <a:ext cx="11838432" cy="3765576"/>
            </a:xfrm>
            <a:custGeom>
              <a:avLst/>
              <a:gdLst/>
              <a:ahLst/>
              <a:cxnLst/>
              <a:rect l="l" t="t" r="r" b="b"/>
              <a:pathLst>
                <a:path w="4257238" h="2235050">
                  <a:moveTo>
                    <a:pt x="0" y="0"/>
                  </a:moveTo>
                  <a:lnTo>
                    <a:pt x="4257238" y="0"/>
                  </a:lnTo>
                  <a:lnTo>
                    <a:pt x="4257238" y="2235050"/>
                  </a:lnTo>
                  <a:lnTo>
                    <a:pt x="0" y="2235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4FE82579-A09B-9C62-F5A7-6E89A132AF89}"/>
                </a:ext>
              </a:extLst>
            </p:cNvPr>
            <p:cNvGrpSpPr/>
            <p:nvPr/>
          </p:nvGrpSpPr>
          <p:grpSpPr>
            <a:xfrm>
              <a:off x="0" y="0"/>
              <a:ext cx="1231392" cy="1304544"/>
              <a:chOff x="0" y="0"/>
              <a:chExt cx="1231392" cy="1304544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34B00AEB-A3FD-A25E-B553-C9C9FF948C16}"/>
                  </a:ext>
                </a:extLst>
              </p:cNvPr>
              <p:cNvSpPr/>
              <p:nvPr/>
            </p:nvSpPr>
            <p:spPr>
              <a:xfrm>
                <a:off x="0" y="0"/>
                <a:ext cx="1231392" cy="1304544"/>
              </a:xfrm>
              <a:custGeom>
                <a:avLst/>
                <a:gdLst/>
                <a:ahLst/>
                <a:cxnLst/>
                <a:rect l="l" t="t" r="r" b="b"/>
                <a:pathLst>
                  <a:path w="4138680" h="2550462">
                    <a:moveTo>
                      <a:pt x="0" y="0"/>
                    </a:moveTo>
                    <a:lnTo>
                      <a:pt x="4138680" y="0"/>
                    </a:lnTo>
                    <a:lnTo>
                      <a:pt x="4138680" y="2550462"/>
                    </a:lnTo>
                    <a:lnTo>
                      <a:pt x="0" y="25504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กล่องข้อความ 20">
                <a:extLst>
                  <a:ext uri="{FF2B5EF4-FFF2-40B4-BE49-F238E27FC236}">
                    <a16:creationId xmlns:a16="http://schemas.microsoft.com/office/drawing/2014/main" id="{351F0BDD-CA09-A39E-97E7-55B5B52F52F3}"/>
                  </a:ext>
                </a:extLst>
              </p:cNvPr>
              <p:cNvSpPr txBox="1"/>
              <p:nvPr/>
            </p:nvSpPr>
            <p:spPr>
              <a:xfrm>
                <a:off x="128016" y="52107"/>
                <a:ext cx="9753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dirty="0">
                    <a:solidFill>
                      <a:schemeClr val="bg1"/>
                    </a:solidFill>
                    <a:latin typeface="Social study by krujame" panose="02000503000000000000" pitchFamily="2" charset="-34"/>
                    <a:cs typeface="Social study by krujame" panose="02000503000000000000" pitchFamily="2" charset="-34"/>
                  </a:rPr>
                  <a:t>7</a:t>
                </a:r>
              </a:p>
            </p:txBody>
          </p:sp>
        </p:grp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ED60F6DC-9E41-0119-1716-CB84968301AF}"/>
                </a:ext>
              </a:extLst>
            </p:cNvPr>
            <p:cNvSpPr txBox="1"/>
            <p:nvPr/>
          </p:nvSpPr>
          <p:spPr>
            <a:xfrm>
              <a:off x="991969" y="377360"/>
              <a:ext cx="10099894" cy="3007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4400" dirty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ถ้านักเรียนต้องการไปเที่ยวเกาะพีพี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4400" dirty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ที่อยู่ทางภาคใต้ของประเทศไทย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4400" dirty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ควรเดินทางไปในเดือนใด เพราะเหตุใด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46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360</Words>
  <Application>Microsoft Office PowerPoint</Application>
  <PresentationFormat>แบบจอกว้าง</PresentationFormat>
  <Paragraphs>86</Paragraphs>
  <Slides>13</Slides>
  <Notes>0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18" baseType="lpstr">
      <vt:lpstr>Social study by krujame</vt:lpstr>
      <vt:lpstr>Calibri</vt:lpstr>
      <vt:lpstr>Arial</vt:lpstr>
      <vt:lpstr>Calibri Light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ณัฐวัตน์ คำพล</dc:creator>
  <cp:lastModifiedBy>ณัฐวัตน์ คำพล</cp:lastModifiedBy>
  <cp:revision>2</cp:revision>
  <dcterms:created xsi:type="dcterms:W3CDTF">2023-07-26T07:08:40Z</dcterms:created>
  <dcterms:modified xsi:type="dcterms:W3CDTF">2023-07-26T08:58:15Z</dcterms:modified>
</cp:coreProperties>
</file>