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Puimek Font TH" charset="1" panose="0200050300000000000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570686" y="-255365"/>
            <a:ext cx="21618283" cy="10815400"/>
            <a:chOff x="0" y="0"/>
            <a:chExt cx="28824377" cy="144205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4" y="0"/>
                  </a:lnTo>
                  <a:lnTo>
                    <a:pt x="14420534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4403844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3" y="0"/>
                  </a:lnTo>
                  <a:lnTo>
                    <a:pt x="14420533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651569" y="616654"/>
            <a:ext cx="16984862" cy="9053692"/>
            <a:chOff x="0" y="0"/>
            <a:chExt cx="5635218" cy="30038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635218" cy="3003823"/>
            </a:xfrm>
            <a:custGeom>
              <a:avLst/>
              <a:gdLst/>
              <a:ahLst/>
              <a:cxnLst/>
              <a:rect r="r" b="b" t="t" l="l"/>
              <a:pathLst>
                <a:path h="3003823" w="5635218">
                  <a:moveTo>
                    <a:pt x="0" y="0"/>
                  </a:moveTo>
                  <a:lnTo>
                    <a:pt x="5635218" y="0"/>
                  </a:lnTo>
                  <a:lnTo>
                    <a:pt x="5635218" y="3003823"/>
                  </a:lnTo>
                  <a:lnTo>
                    <a:pt x="0" y="300382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7" id="7"/>
          <p:cNvSpPr/>
          <p:nvPr/>
        </p:nvSpPr>
        <p:spPr>
          <a:xfrm flipH="false" flipV="false" rot="0">
            <a:off x="1028700" y="1028700"/>
            <a:ext cx="6635115" cy="8229600"/>
          </a:xfrm>
          <a:custGeom>
            <a:avLst/>
            <a:gdLst/>
            <a:ahLst/>
            <a:cxnLst/>
            <a:rect r="r" b="b" t="t" l="l"/>
            <a:pathLst>
              <a:path h="8229600" w="6635115">
                <a:moveTo>
                  <a:pt x="0" y="0"/>
                </a:moveTo>
                <a:lnTo>
                  <a:pt x="6635115" y="0"/>
                </a:lnTo>
                <a:lnTo>
                  <a:pt x="6635115" y="8229600"/>
                </a:lnTo>
                <a:lnTo>
                  <a:pt x="0" y="8229600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6916192" y="3429896"/>
            <a:ext cx="9182808" cy="20574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800"/>
              </a:lnSpc>
            </a:pPr>
            <a:r>
              <a:rPr lang="en-US" sz="12000">
                <a:solidFill>
                  <a:srgbClr val="5F6060"/>
                </a:solidFill>
                <a:cs typeface="Puimek Font TH Bold"/>
              </a:rPr>
              <a:t>สหัสวรรษ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570686" y="-255365"/>
            <a:ext cx="21618283" cy="10815400"/>
            <a:chOff x="0" y="0"/>
            <a:chExt cx="28824377" cy="144205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4" y="0"/>
                  </a:lnTo>
                  <a:lnTo>
                    <a:pt x="14420534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4403844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3" y="0"/>
                  </a:lnTo>
                  <a:lnTo>
                    <a:pt x="14420533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651569" y="616654"/>
            <a:ext cx="16984862" cy="9053692"/>
            <a:chOff x="0" y="0"/>
            <a:chExt cx="5635218" cy="30038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635218" cy="3003823"/>
            </a:xfrm>
            <a:custGeom>
              <a:avLst/>
              <a:gdLst/>
              <a:ahLst/>
              <a:cxnLst/>
              <a:rect r="r" b="b" t="t" l="l"/>
              <a:pathLst>
                <a:path h="3003823" w="5635218">
                  <a:moveTo>
                    <a:pt x="0" y="0"/>
                  </a:moveTo>
                  <a:lnTo>
                    <a:pt x="5635218" y="0"/>
                  </a:lnTo>
                  <a:lnTo>
                    <a:pt x="5635218" y="3003823"/>
                  </a:lnTo>
                  <a:lnTo>
                    <a:pt x="0" y="300382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4552596" y="2431360"/>
            <a:ext cx="9182808" cy="52514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999"/>
              </a:lnSpc>
            </a:pPr>
            <a:r>
              <a:rPr lang="en-US" sz="9999">
                <a:solidFill>
                  <a:srgbClr val="5F6060"/>
                </a:solidFill>
                <a:cs typeface="Puimek Font TH Bold"/>
              </a:rPr>
              <a:t>สหัสวรรษ หมายถึง ช่วงเวลา</a:t>
            </a:r>
          </a:p>
          <a:p>
            <a:pPr algn="ctr">
              <a:lnSpc>
                <a:spcPts val="13999"/>
              </a:lnSpc>
            </a:pPr>
            <a:r>
              <a:rPr lang="en-US" sz="9999">
                <a:solidFill>
                  <a:srgbClr val="5F6060"/>
                </a:solidFill>
                <a:latin typeface="Puimek Font TH Bold"/>
                <a:cs typeface="Puimek Font TH Bold"/>
              </a:rPr>
              <a:t>รอบ 1,000 ปี 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570686" y="-255365"/>
            <a:ext cx="21618283" cy="10815400"/>
            <a:chOff x="0" y="0"/>
            <a:chExt cx="28824377" cy="144205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4" y="0"/>
                  </a:lnTo>
                  <a:lnTo>
                    <a:pt x="14420534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4403844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3" y="0"/>
                  </a:lnTo>
                  <a:lnTo>
                    <a:pt x="14420533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651569" y="616654"/>
            <a:ext cx="16984862" cy="9053692"/>
            <a:chOff x="0" y="0"/>
            <a:chExt cx="5635218" cy="30038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635218" cy="3003823"/>
            </a:xfrm>
            <a:custGeom>
              <a:avLst/>
              <a:gdLst/>
              <a:ahLst/>
              <a:cxnLst/>
              <a:rect r="r" b="b" t="t" l="l"/>
              <a:pathLst>
                <a:path h="3003823" w="5635218">
                  <a:moveTo>
                    <a:pt x="0" y="0"/>
                  </a:moveTo>
                  <a:lnTo>
                    <a:pt x="5635218" y="0"/>
                  </a:lnTo>
                  <a:lnTo>
                    <a:pt x="5635218" y="3003823"/>
                  </a:lnTo>
                  <a:lnTo>
                    <a:pt x="0" y="300382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0" y="3798515"/>
            <a:ext cx="18326808" cy="25742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360"/>
              </a:lnSpc>
            </a:pPr>
            <a:r>
              <a:rPr lang="en-US" sz="7400">
                <a:solidFill>
                  <a:srgbClr val="5F6060"/>
                </a:solidFill>
                <a:latin typeface="Puimek Font TH Bold"/>
                <a:cs typeface="Puimek Font TH Bold"/>
              </a:rPr>
              <a:t>สหัสวรรษที่ 1 </a:t>
            </a:r>
          </a:p>
          <a:p>
            <a:pPr algn="ctr">
              <a:lnSpc>
                <a:spcPts val="10360"/>
              </a:lnSpc>
            </a:pPr>
            <a:r>
              <a:rPr lang="en-US" sz="7400">
                <a:solidFill>
                  <a:srgbClr val="5F6060"/>
                </a:solidFill>
                <a:cs typeface="Puimek Font TH Bold"/>
              </a:rPr>
              <a:t>นับจากศักราชที่ลงท้ายด้วย </a:t>
            </a:r>
            <a:r>
              <a:rPr lang="en-US" sz="7400">
                <a:solidFill>
                  <a:srgbClr val="FF1616"/>
                </a:solidFill>
                <a:latin typeface="Puimek Font TH Bold"/>
              </a:rPr>
              <a:t>001</a:t>
            </a:r>
            <a:r>
              <a:rPr lang="en-US" sz="7400">
                <a:solidFill>
                  <a:srgbClr val="5F6060"/>
                </a:solidFill>
                <a:latin typeface="Puimek Font TH Bold"/>
                <a:cs typeface="Puimek Font TH Bold"/>
              </a:rPr>
              <a:t> ถึงศักราช </a:t>
            </a:r>
            <a:r>
              <a:rPr lang="en-US" sz="7400">
                <a:solidFill>
                  <a:srgbClr val="FF1616"/>
                </a:solidFill>
                <a:latin typeface="Puimek Font TH Bold"/>
              </a:rPr>
              <a:t>009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570686" y="-255365"/>
            <a:ext cx="21618283" cy="10815400"/>
            <a:chOff x="0" y="0"/>
            <a:chExt cx="28824377" cy="144205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4" y="0"/>
                  </a:lnTo>
                  <a:lnTo>
                    <a:pt x="14420534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4403844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3" y="0"/>
                  </a:lnTo>
                  <a:lnTo>
                    <a:pt x="14420533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651569" y="616654"/>
            <a:ext cx="16984862" cy="9053692"/>
            <a:chOff x="0" y="0"/>
            <a:chExt cx="5635218" cy="30038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635218" cy="3003823"/>
            </a:xfrm>
            <a:custGeom>
              <a:avLst/>
              <a:gdLst/>
              <a:ahLst/>
              <a:cxnLst/>
              <a:rect r="r" b="b" t="t" l="l"/>
              <a:pathLst>
                <a:path h="3003823" w="5635218">
                  <a:moveTo>
                    <a:pt x="0" y="0"/>
                  </a:moveTo>
                  <a:lnTo>
                    <a:pt x="5635218" y="0"/>
                  </a:lnTo>
                  <a:lnTo>
                    <a:pt x="5635218" y="3003823"/>
                  </a:lnTo>
                  <a:lnTo>
                    <a:pt x="0" y="300382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421607" y="3834075"/>
            <a:ext cx="17444786" cy="25031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080"/>
              </a:lnSpc>
            </a:pPr>
            <a:r>
              <a:rPr lang="en-US" sz="7200">
                <a:solidFill>
                  <a:srgbClr val="5F6060"/>
                </a:solidFill>
                <a:latin typeface="Puimek Font TH Bold"/>
                <a:cs typeface="Puimek Font TH Bold"/>
              </a:rPr>
              <a:t>สหัสวรรษที่ 2 ตามพุทธศักราช</a:t>
            </a:r>
          </a:p>
          <a:p>
            <a:pPr algn="ctr">
              <a:lnSpc>
                <a:spcPts val="10080"/>
              </a:lnSpc>
            </a:pPr>
            <a:r>
              <a:rPr lang="en-US" sz="7200">
                <a:solidFill>
                  <a:srgbClr val="5F6060"/>
                </a:solidFill>
                <a:latin typeface="Puimek Font TH Bold"/>
                <a:cs typeface="Puimek Font TH Bold"/>
              </a:rPr>
              <a:t>หมายถึง พ.ศ. 1001-2000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570686" y="-255365"/>
            <a:ext cx="21618283" cy="10815400"/>
            <a:chOff x="0" y="0"/>
            <a:chExt cx="28824377" cy="144205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4" y="0"/>
                  </a:lnTo>
                  <a:lnTo>
                    <a:pt x="14420534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4403844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3" y="0"/>
                  </a:lnTo>
                  <a:lnTo>
                    <a:pt x="14420533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651569" y="616654"/>
            <a:ext cx="16984862" cy="9053692"/>
            <a:chOff x="0" y="0"/>
            <a:chExt cx="5635218" cy="30038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635218" cy="3003823"/>
            </a:xfrm>
            <a:custGeom>
              <a:avLst/>
              <a:gdLst/>
              <a:ahLst/>
              <a:cxnLst/>
              <a:rect r="r" b="b" t="t" l="l"/>
              <a:pathLst>
                <a:path h="3003823" w="5635218">
                  <a:moveTo>
                    <a:pt x="0" y="0"/>
                  </a:moveTo>
                  <a:lnTo>
                    <a:pt x="5635218" y="0"/>
                  </a:lnTo>
                  <a:lnTo>
                    <a:pt x="5635218" y="3003823"/>
                  </a:lnTo>
                  <a:lnTo>
                    <a:pt x="0" y="300382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421607" y="3967480"/>
            <a:ext cx="17444786" cy="22282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8959"/>
              </a:lnSpc>
            </a:pPr>
            <a:r>
              <a:rPr lang="en-US" sz="6399">
                <a:solidFill>
                  <a:srgbClr val="5F6060"/>
                </a:solidFill>
                <a:latin typeface="Puimek Font TH Bold"/>
                <a:cs typeface="Puimek Font TH Bold"/>
              </a:rPr>
              <a:t>สหัสวรรษที่ 3 ตามพุทธศักราช </a:t>
            </a:r>
          </a:p>
          <a:p>
            <a:pPr algn="ctr">
              <a:lnSpc>
                <a:spcPts val="8959"/>
              </a:lnSpc>
            </a:pPr>
            <a:r>
              <a:rPr lang="en-US" sz="6399">
                <a:solidFill>
                  <a:srgbClr val="5F6060"/>
                </a:solidFill>
                <a:latin typeface="Puimek Font TH Bold"/>
                <a:cs typeface="Puimek Font TH Bold"/>
              </a:rPr>
              <a:t>หมายถึง พ.ศ. 2001-3000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570686" y="-255365"/>
            <a:ext cx="21618283" cy="10815400"/>
            <a:chOff x="0" y="0"/>
            <a:chExt cx="28824377" cy="144205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4" y="0"/>
                  </a:lnTo>
                  <a:lnTo>
                    <a:pt x="14420534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4403844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3" y="0"/>
                  </a:lnTo>
                  <a:lnTo>
                    <a:pt x="14420533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651569" y="616654"/>
            <a:ext cx="16984862" cy="9053692"/>
            <a:chOff x="0" y="0"/>
            <a:chExt cx="5635218" cy="30038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635218" cy="3003823"/>
            </a:xfrm>
            <a:custGeom>
              <a:avLst/>
              <a:gdLst/>
              <a:ahLst/>
              <a:cxnLst/>
              <a:rect r="r" b="b" t="t" l="l"/>
              <a:pathLst>
                <a:path h="3003823" w="5635218">
                  <a:moveTo>
                    <a:pt x="0" y="0"/>
                  </a:moveTo>
                  <a:lnTo>
                    <a:pt x="5635218" y="0"/>
                  </a:lnTo>
                  <a:lnTo>
                    <a:pt x="5635218" y="3003823"/>
                  </a:lnTo>
                  <a:lnTo>
                    <a:pt x="0" y="300382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191645" y="1016594"/>
            <a:ext cx="17444786" cy="870163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860"/>
              </a:lnSpc>
            </a:pPr>
            <a:r>
              <a:rPr lang="en-US" sz="9900">
                <a:solidFill>
                  <a:srgbClr val="5F6060"/>
                </a:solidFill>
                <a:cs typeface="Puimek Font TH Bold"/>
              </a:rPr>
              <a:t>นักเรียนเห็นข้อแตกต่าง</a:t>
            </a:r>
          </a:p>
          <a:p>
            <a:pPr algn="ctr">
              <a:lnSpc>
                <a:spcPts val="13860"/>
              </a:lnSpc>
            </a:pPr>
            <a:r>
              <a:rPr lang="en-US" sz="9900">
                <a:solidFill>
                  <a:srgbClr val="5F6060"/>
                </a:solidFill>
                <a:cs typeface="Puimek Font TH Bold"/>
              </a:rPr>
              <a:t>หรือไม่ว่า </a:t>
            </a:r>
            <a:r>
              <a:rPr lang="en-US" sz="9900">
                <a:solidFill>
                  <a:srgbClr val="FF1616"/>
                </a:solidFill>
                <a:latin typeface="Puimek Font TH Bold"/>
                <a:cs typeface="Puimek Font TH Bold"/>
              </a:rPr>
              <a:t>ทศวรรษนับจาก 0-9 </a:t>
            </a:r>
          </a:p>
          <a:p>
            <a:pPr algn="ctr">
              <a:lnSpc>
                <a:spcPts val="13860"/>
              </a:lnSpc>
            </a:pPr>
            <a:r>
              <a:rPr lang="en-US" sz="9900">
                <a:solidFill>
                  <a:srgbClr val="5F6060"/>
                </a:solidFill>
                <a:cs typeface="Puimek Font TH Bold"/>
              </a:rPr>
              <a:t>แต่</a:t>
            </a:r>
          </a:p>
          <a:p>
            <a:pPr algn="ctr">
              <a:lnSpc>
                <a:spcPts val="13860"/>
              </a:lnSpc>
            </a:pPr>
            <a:r>
              <a:rPr lang="en-US" sz="9900">
                <a:solidFill>
                  <a:srgbClr val="FF1616"/>
                </a:solidFill>
                <a:cs typeface="Puimek Font TH Bold"/>
              </a:rPr>
              <a:t>ศตวรรษและสหัสวรรษ นับจาก</a:t>
            </a:r>
          </a:p>
          <a:p>
            <a:pPr algn="ctr">
              <a:lnSpc>
                <a:spcPts val="13860"/>
              </a:lnSpc>
            </a:pPr>
            <a:r>
              <a:rPr lang="en-US" sz="9900">
                <a:solidFill>
                  <a:srgbClr val="FF1616"/>
                </a:solidFill>
                <a:latin typeface="Puimek Font TH Bold"/>
                <a:cs typeface="Puimek Font TH Bold"/>
              </a:rPr>
              <a:t>1-100 และ 1-1000 </a:t>
            </a:r>
            <a:r>
              <a:rPr lang="en-US" sz="9900">
                <a:solidFill>
                  <a:srgbClr val="5F6060"/>
                </a:solidFill>
                <a:cs typeface="Puimek Font TH Bold"/>
              </a:rPr>
              <a:t>ตามลำดับ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570686" y="-255365"/>
            <a:ext cx="21618283" cy="10815400"/>
            <a:chOff x="0" y="0"/>
            <a:chExt cx="28824377" cy="144205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4" y="0"/>
                  </a:lnTo>
                  <a:lnTo>
                    <a:pt x="14420534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4403844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3" y="0"/>
                  </a:lnTo>
                  <a:lnTo>
                    <a:pt x="14420533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651569" y="616654"/>
            <a:ext cx="16984862" cy="9053692"/>
            <a:chOff x="0" y="0"/>
            <a:chExt cx="5635218" cy="30038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635218" cy="3003823"/>
            </a:xfrm>
            <a:custGeom>
              <a:avLst/>
              <a:gdLst/>
              <a:ahLst/>
              <a:cxnLst/>
              <a:rect r="r" b="b" t="t" l="l"/>
              <a:pathLst>
                <a:path h="3003823" w="5635218">
                  <a:moveTo>
                    <a:pt x="0" y="0"/>
                  </a:moveTo>
                  <a:lnTo>
                    <a:pt x="5635218" y="0"/>
                  </a:lnTo>
                  <a:lnTo>
                    <a:pt x="5635218" y="3003823"/>
                  </a:lnTo>
                  <a:lnTo>
                    <a:pt x="0" y="300382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651569" y="1416506"/>
            <a:ext cx="17444786" cy="73206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50"/>
              </a:lnSpc>
            </a:pPr>
            <a:r>
              <a:rPr lang="en-US" sz="6964">
                <a:solidFill>
                  <a:srgbClr val="5F6060"/>
                </a:solidFill>
                <a:latin typeface="Puimek Font TH Bold"/>
                <a:cs typeface="Puimek Font TH Bold"/>
              </a:rPr>
              <a:t>เหตุการณ์ 11 กันยายน 2001</a:t>
            </a:r>
          </a:p>
          <a:p>
            <a:pPr algn="ctr">
              <a:lnSpc>
                <a:spcPts val="2239"/>
              </a:lnSpc>
            </a:pPr>
          </a:p>
          <a:p>
            <a:pPr algn="ctr">
              <a:lnSpc>
                <a:spcPts val="1399"/>
              </a:lnSpc>
            </a:pPr>
          </a:p>
          <a:p>
            <a:pPr algn="ctr">
              <a:lnSpc>
                <a:spcPts val="7434"/>
              </a:lnSpc>
            </a:pPr>
            <a:r>
              <a:rPr lang="en-US" sz="5310">
                <a:solidFill>
                  <a:srgbClr val="5F6060"/>
                </a:solidFill>
                <a:cs typeface="Puimek Font TH Bold"/>
              </a:rPr>
              <a:t>คนทั้งโลกไม่คาดคิดมาก่อนว่าจะเกิดขึ้นได้ </a:t>
            </a:r>
          </a:p>
          <a:p>
            <a:pPr algn="ctr">
              <a:lnSpc>
                <a:spcPts val="7434"/>
              </a:lnSpc>
            </a:pPr>
            <a:r>
              <a:rPr lang="en-US" sz="5310">
                <a:solidFill>
                  <a:srgbClr val="5F6060"/>
                </a:solidFill>
                <a:cs typeface="Puimek Font TH Bold"/>
              </a:rPr>
              <a:t>คือ ตึกเวิลด์เทรดเซ็นเตอร์ ศูนย์กลางการค้าสำคัญของประเทศสหรัฐอเมริกา ถูกผู้ก่อการร้ายบังคับเครื่องบินให้พุ่งชน</a:t>
            </a:r>
          </a:p>
          <a:p>
            <a:pPr algn="ctr">
              <a:lnSpc>
                <a:spcPts val="7434"/>
              </a:lnSpc>
            </a:pPr>
            <a:r>
              <a:rPr lang="en-US" sz="5310">
                <a:solidFill>
                  <a:srgbClr val="5F6060"/>
                </a:solidFill>
                <a:latin typeface="Puimek Font TH Bold"/>
                <a:cs typeface="Puimek Font TH Bold"/>
              </a:rPr>
              <a:t>ในปีแรกของสหัสวรรษที่ 3 ตามคริสต์ศักราช เกิดเหตุการณ์ร้ายแรง</a:t>
            </a:r>
          </a:p>
          <a:p>
            <a:pPr algn="ctr">
              <a:lnSpc>
                <a:spcPts val="7434"/>
              </a:lnSpc>
            </a:pPr>
            <a:r>
              <a:rPr lang="en-US" sz="5310">
                <a:solidFill>
                  <a:srgbClr val="5F6060"/>
                </a:solidFill>
                <a:cs typeface="Puimek Font TH Bold"/>
              </a:rPr>
              <a:t>ที่ทำให้ตึกพังทลายลง และมีผู้เสียชีวิตจำนวนมาก </a:t>
            </a:r>
          </a:p>
          <a:p>
            <a:pPr algn="ctr">
              <a:lnSpc>
                <a:spcPts val="7434"/>
              </a:lnSpc>
            </a:pPr>
            <a:r>
              <a:rPr lang="en-US" sz="5310">
                <a:solidFill>
                  <a:srgbClr val="5F6060"/>
                </a:solidFill>
                <a:latin typeface="Puimek Font TH Bold"/>
                <a:cs typeface="Puimek Font TH Bold"/>
              </a:rPr>
              <a:t>เหตุการณ์นี้เกิดขึ้นในวันที่ 11กันยายน ค.ศ. 2001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570686" y="-255365"/>
            <a:ext cx="21618283" cy="10815400"/>
            <a:chOff x="0" y="0"/>
            <a:chExt cx="28824377" cy="1442053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4" y="0"/>
                  </a:lnTo>
                  <a:lnTo>
                    <a:pt x="14420534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14403844" y="0"/>
              <a:ext cx="14420534" cy="14420534"/>
            </a:xfrm>
            <a:custGeom>
              <a:avLst/>
              <a:gdLst/>
              <a:ahLst/>
              <a:cxnLst/>
              <a:rect r="r" b="b" t="t" l="l"/>
              <a:pathLst>
                <a:path h="14420534" w="14420534">
                  <a:moveTo>
                    <a:pt x="0" y="0"/>
                  </a:moveTo>
                  <a:lnTo>
                    <a:pt x="14420533" y="0"/>
                  </a:lnTo>
                  <a:lnTo>
                    <a:pt x="14420533" y="14420534"/>
                  </a:lnTo>
                  <a:lnTo>
                    <a:pt x="0" y="1442053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grpSp>
        <p:nvGrpSpPr>
          <p:cNvPr name="Group 5" id="5"/>
          <p:cNvGrpSpPr/>
          <p:nvPr/>
        </p:nvGrpSpPr>
        <p:grpSpPr>
          <a:xfrm rot="0">
            <a:off x="651569" y="616654"/>
            <a:ext cx="16984862" cy="9053692"/>
            <a:chOff x="0" y="0"/>
            <a:chExt cx="5635218" cy="3003824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635218" cy="3003823"/>
            </a:xfrm>
            <a:custGeom>
              <a:avLst/>
              <a:gdLst/>
              <a:ahLst/>
              <a:cxnLst/>
              <a:rect r="r" b="b" t="t" l="l"/>
              <a:pathLst>
                <a:path h="3003823" w="5635218">
                  <a:moveTo>
                    <a:pt x="0" y="0"/>
                  </a:moveTo>
                  <a:lnTo>
                    <a:pt x="5635218" y="0"/>
                  </a:lnTo>
                  <a:lnTo>
                    <a:pt x="5635218" y="3003823"/>
                  </a:lnTo>
                  <a:lnTo>
                    <a:pt x="0" y="3003823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7" id="7"/>
          <p:cNvSpPr txBox="true"/>
          <p:nvPr/>
        </p:nvSpPr>
        <p:spPr>
          <a:xfrm rot="0">
            <a:off x="2827313" y="2484065"/>
            <a:ext cx="12633374" cy="52030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0360"/>
              </a:lnSpc>
            </a:pPr>
            <a:r>
              <a:rPr lang="en-US" sz="7400">
                <a:solidFill>
                  <a:srgbClr val="5F6060"/>
                </a:solidFill>
                <a:latin typeface="Puimek Font TH Bold"/>
                <a:cs typeface="Puimek Font TH Bold"/>
              </a:rPr>
              <a:t> สหัสวรรษที่ 3 </a:t>
            </a:r>
          </a:p>
          <a:p>
            <a:pPr algn="ctr">
              <a:lnSpc>
                <a:spcPts val="10360"/>
              </a:lnSpc>
            </a:pPr>
            <a:r>
              <a:rPr lang="en-US" sz="7400">
                <a:solidFill>
                  <a:srgbClr val="5F6060"/>
                </a:solidFill>
                <a:cs typeface="Puimek Font TH Bold"/>
              </a:rPr>
              <a:t>ตามคริสต์ศักราช </a:t>
            </a:r>
          </a:p>
          <a:p>
            <a:pPr algn="ctr">
              <a:lnSpc>
                <a:spcPts val="10360"/>
              </a:lnSpc>
            </a:pPr>
            <a:r>
              <a:rPr lang="en-US" sz="7400">
                <a:solidFill>
                  <a:srgbClr val="5F6060"/>
                </a:solidFill>
                <a:cs typeface="Puimek Font TH Bold"/>
              </a:rPr>
              <a:t>หมายถึง ช่วงเวลาระหว่าง</a:t>
            </a:r>
          </a:p>
          <a:p>
            <a:pPr algn="ctr">
              <a:lnSpc>
                <a:spcPts val="10360"/>
              </a:lnSpc>
            </a:pPr>
            <a:r>
              <a:rPr lang="en-US" sz="7400">
                <a:solidFill>
                  <a:srgbClr val="5F6060"/>
                </a:solidFill>
                <a:latin typeface="Puimek Font TH Bold"/>
                <a:cs typeface="Puimek Font TH Bold"/>
              </a:rPr>
              <a:t>ค.ศ. 2001-3000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DAE_WWjlSkI</dc:identifier>
  <dcterms:modified xsi:type="dcterms:W3CDTF">2011-08-01T06:04:30Z</dcterms:modified>
  <cp:revision>1</cp:revision>
  <dc:title>สหัสวรรษ</dc:title>
</cp:coreProperties>
</file>