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embeddedFontLst>
    <p:embeddedFont>
      <p:font typeface="Maitree SemiBold" charset="1" panose="00000700000000000000"/>
      <p:regular r:id="rId19"/>
    </p:embeddedFont>
    <p:embeddedFont>
      <p:font typeface="Maitree SemiBold Bold" charset="1" panose="00000800000000000000"/>
      <p:regular r:id="rId20"/>
    </p:embeddedFont>
    <p:embeddedFont>
      <p:font typeface="Pridi Regular" charset="1" panose="0000050000000000000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png" Type="http://schemas.openxmlformats.org/officeDocument/2006/relationships/image"/><Relationship Id="rId3" Target="../media/image29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png" Type="http://schemas.openxmlformats.org/officeDocument/2006/relationships/image"/><Relationship Id="rId3" Target="../media/image29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jpeg" Type="http://schemas.openxmlformats.org/officeDocument/2006/relationships/image"/><Relationship Id="rId3" Target="../media/image31.png" Type="http://schemas.openxmlformats.org/officeDocument/2006/relationships/image"/><Relationship Id="rId4" Target="../media/image32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svg" Type="http://schemas.openxmlformats.org/officeDocument/2006/relationships/image"/><Relationship Id="rId12" Target="../media/image15.pn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16.png" Type="http://schemas.openxmlformats.org/officeDocument/2006/relationships/image"/><Relationship Id="rId5" Target="../media/image17.svg" Type="http://schemas.openxmlformats.org/officeDocument/2006/relationships/image"/><Relationship Id="rId6" Target="../media/image18.png" Type="http://schemas.openxmlformats.org/officeDocument/2006/relationships/image"/><Relationship Id="rId7" Target="../media/image19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1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Relationship Id="rId3" Target="../media/image23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../media/image25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26.png" Type="http://schemas.openxmlformats.org/officeDocument/2006/relationships/image"/><Relationship Id="rId5" Target="../media/image27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26.png" Type="http://schemas.openxmlformats.org/officeDocument/2006/relationships/image"/><Relationship Id="rId5" Target="../media/image27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4A5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081334" y="764647"/>
            <a:ext cx="14125331" cy="8757705"/>
          </a:xfrm>
          <a:custGeom>
            <a:avLst/>
            <a:gdLst/>
            <a:ahLst/>
            <a:cxnLst/>
            <a:rect r="r" b="b" t="t" l="l"/>
            <a:pathLst>
              <a:path h="8757705" w="14125331">
                <a:moveTo>
                  <a:pt x="0" y="0"/>
                </a:moveTo>
                <a:lnTo>
                  <a:pt x="14125332" y="0"/>
                </a:lnTo>
                <a:lnTo>
                  <a:pt x="14125332" y="8757706"/>
                </a:lnTo>
                <a:lnTo>
                  <a:pt x="0" y="87577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992869">
            <a:off x="-1587604" y="7097592"/>
            <a:ext cx="6336918" cy="1244340"/>
          </a:xfrm>
          <a:custGeom>
            <a:avLst/>
            <a:gdLst/>
            <a:ahLst/>
            <a:cxnLst/>
            <a:rect r="r" b="b" t="t" l="l"/>
            <a:pathLst>
              <a:path h="1244340" w="6336918">
                <a:moveTo>
                  <a:pt x="0" y="0"/>
                </a:moveTo>
                <a:lnTo>
                  <a:pt x="6336919" y="0"/>
                </a:lnTo>
                <a:lnTo>
                  <a:pt x="6336919" y="1244341"/>
                </a:lnTo>
                <a:lnTo>
                  <a:pt x="0" y="12443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572479" y="4438650"/>
            <a:ext cx="9143042" cy="1730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99"/>
              </a:lnSpc>
            </a:pPr>
            <a:r>
              <a:rPr lang="en-US" sz="12999">
                <a:solidFill>
                  <a:srgbClr val="0C0D0E"/>
                </a:solidFill>
                <a:cs typeface="Maitree SemiBold"/>
              </a:rPr>
              <a:t>ศตวรรษ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774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2773700"/>
            <a:ext cx="18288000" cy="38879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622"/>
              </a:lnSpc>
            </a:pPr>
            <a:r>
              <a:rPr lang="en-US" sz="11158">
                <a:solidFill>
                  <a:srgbClr val="0C0D0E"/>
                </a:solidFill>
                <a:latin typeface="Maitree SemiBold"/>
                <a:cs typeface="Maitree SemiBold"/>
              </a:rPr>
              <a:t> ค.ศ. 2021 </a:t>
            </a:r>
          </a:p>
          <a:p>
            <a:pPr algn="ctr">
              <a:lnSpc>
                <a:spcPts val="15622"/>
              </a:lnSpc>
            </a:pPr>
            <a:r>
              <a:rPr lang="en-US" sz="11158">
                <a:solidFill>
                  <a:srgbClr val="0C0D0E"/>
                </a:solidFill>
                <a:latin typeface="Maitree SemiBold"/>
                <a:cs typeface="Maitree SemiBold"/>
              </a:rPr>
              <a:t>ตรงกับคริสต์ศตวรรษที่ …?….. 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-1319696" y="6699421"/>
            <a:ext cx="5422938" cy="2918526"/>
          </a:xfrm>
          <a:custGeom>
            <a:avLst/>
            <a:gdLst/>
            <a:ahLst/>
            <a:cxnLst/>
            <a:rect r="r" b="b" t="t" l="l"/>
            <a:pathLst>
              <a:path h="2918526" w="5422938">
                <a:moveTo>
                  <a:pt x="0" y="0"/>
                </a:moveTo>
                <a:lnTo>
                  <a:pt x="5422937" y="0"/>
                </a:lnTo>
                <a:lnTo>
                  <a:pt x="5422937" y="2918527"/>
                </a:lnTo>
                <a:lnTo>
                  <a:pt x="0" y="29185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774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2209657"/>
            <a:ext cx="18288000" cy="56295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316"/>
              </a:lnSpc>
            </a:pPr>
            <a:r>
              <a:rPr lang="en-US" sz="12368">
                <a:solidFill>
                  <a:srgbClr val="0C0D0E"/>
                </a:solidFill>
                <a:latin typeface="Maitree SemiBold"/>
                <a:cs typeface="Maitree SemiBold"/>
              </a:rPr>
              <a:t>ค.ศ. 2021 </a:t>
            </a:r>
          </a:p>
          <a:p>
            <a:pPr algn="ctr">
              <a:lnSpc>
                <a:spcPts val="17316"/>
              </a:lnSpc>
            </a:pPr>
            <a:r>
              <a:rPr lang="en-US" sz="12368">
                <a:solidFill>
                  <a:srgbClr val="0C0D0E"/>
                </a:solidFill>
                <a:latin typeface="Maitree SemiBold"/>
                <a:cs typeface="Maitree SemiBold"/>
              </a:rPr>
              <a:t>ตรงกับคริสต์ศตวรรษที่ 21</a:t>
            </a:r>
          </a:p>
          <a:p>
            <a:pPr algn="ctr">
              <a:lnSpc>
                <a:spcPts val="9940"/>
              </a:lnSpc>
            </a:pPr>
            <a:r>
              <a:rPr lang="en-US" sz="7100">
                <a:solidFill>
                  <a:srgbClr val="0C0D0E"/>
                </a:solidFill>
                <a:latin typeface="Maitree SemiBold"/>
                <a:cs typeface="Maitree SemiBold"/>
              </a:rPr>
              <a:t>ช่วงเวลาระหว่าง    -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-1319696" y="6699421"/>
            <a:ext cx="5422938" cy="2918526"/>
          </a:xfrm>
          <a:custGeom>
            <a:avLst/>
            <a:gdLst/>
            <a:ahLst/>
            <a:cxnLst/>
            <a:rect r="r" b="b" t="t" l="l"/>
            <a:pathLst>
              <a:path h="2918526" w="5422938">
                <a:moveTo>
                  <a:pt x="0" y="0"/>
                </a:moveTo>
                <a:lnTo>
                  <a:pt x="5422937" y="0"/>
                </a:lnTo>
                <a:lnTo>
                  <a:pt x="5422937" y="2918527"/>
                </a:lnTo>
                <a:lnTo>
                  <a:pt x="0" y="29185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4A5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510263" y="-2076554"/>
            <a:ext cx="5640089" cy="3743609"/>
          </a:xfrm>
          <a:custGeom>
            <a:avLst/>
            <a:gdLst/>
            <a:ahLst/>
            <a:cxnLst/>
            <a:rect r="r" b="b" t="t" l="l"/>
            <a:pathLst>
              <a:path h="3743609" w="5640089">
                <a:moveTo>
                  <a:pt x="0" y="0"/>
                </a:moveTo>
                <a:lnTo>
                  <a:pt x="5640089" y="0"/>
                </a:lnTo>
                <a:lnTo>
                  <a:pt x="5640089" y="3743609"/>
                </a:lnTo>
                <a:lnTo>
                  <a:pt x="0" y="37436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-192049" y="880516"/>
            <a:ext cx="18672097" cy="84402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FFFFFF"/>
                </a:solidFill>
                <a:cs typeface="Maitree SemiBold Bold"/>
              </a:rPr>
              <a:t>อาณาจักรสุโขทัย</a:t>
            </a:r>
          </a:p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FFFFFF"/>
                </a:solidFill>
                <a:cs typeface="Maitree SemiBold"/>
              </a:rPr>
              <a:t>อาณาจักรสุโขทัยสมัยราชวงศ์พระร่วง</a:t>
            </a:r>
          </a:p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FFFFFF"/>
                </a:solidFill>
                <a:latin typeface="Maitree SemiBold"/>
                <a:cs typeface="Maitree SemiBold"/>
              </a:rPr>
              <a:t>เริ่มขึ้นเมื่อปลายพุทธศตวรรษที่ 18</a:t>
            </a:r>
          </a:p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FFFFFF"/>
                </a:solidFill>
                <a:cs typeface="Maitree SemiBold"/>
              </a:rPr>
              <a:t>ศูนย์กลางอยู่ที่เมืองสุโขทัยซึ่งตั้งอยู่ในบริเวณภาคกลางตอนบน</a:t>
            </a:r>
          </a:p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FFFFFF"/>
                </a:solidFill>
                <a:latin typeface="Maitree SemiBold"/>
                <a:cs typeface="Maitree SemiBold"/>
              </a:rPr>
              <a:t> โดยมีพ่อขุนศรีอินทราทิตย์ เป็นพระมหากษัตริย์พระองค์แรกของราชวงศ์</a:t>
            </a:r>
          </a:p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FFFFFF"/>
                </a:solidFill>
                <a:latin typeface="Maitree SemiBold"/>
                <a:cs typeface="Maitree SemiBold"/>
              </a:rPr>
              <a:t>ช่วงพุทธศตวรรษที่ 19 ในสมัยพ่อขุนรามคำแหงมหาราช </a:t>
            </a:r>
          </a:p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FFFFFF"/>
                </a:solidFill>
                <a:cs typeface="Maitree SemiBold"/>
              </a:rPr>
              <a:t>เป็นช่วงที่อาณาจักรสุโขทัยมีความเจริญสูงสุดในทุก ๆ ด้าน </a:t>
            </a:r>
          </a:p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FFFFFF"/>
                </a:solidFill>
                <a:cs typeface="Maitree SemiBold"/>
              </a:rPr>
              <a:t>แต่หลังจากสิ้นสุดสมัยของพระองค์แล้ว อาณาจักรก็เริ่มเสื่อมลง</a:t>
            </a:r>
          </a:p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FFFFFF"/>
                </a:solidFill>
                <a:latin typeface="Maitree SemiBold"/>
                <a:cs typeface="Maitree SemiBold"/>
              </a:rPr>
              <a:t> ในที่สุดก็ถูกรวมเป็นส่วนหนึ่งของอาณาจักรอยุธยา</a:t>
            </a:r>
          </a:p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FFFFFF"/>
                </a:solidFill>
                <a:latin typeface="Maitree SemiBold"/>
                <a:cs typeface="Maitree SemiBold"/>
              </a:rPr>
              <a:t>เมื่อต้นพุทธศตวรรษที่ 21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4352702" y="0"/>
            <a:ext cx="1594899" cy="1489237"/>
          </a:xfrm>
          <a:custGeom>
            <a:avLst/>
            <a:gdLst/>
            <a:ahLst/>
            <a:cxnLst/>
            <a:rect r="r" b="b" t="t" l="l"/>
            <a:pathLst>
              <a:path h="1489237" w="1594899">
                <a:moveTo>
                  <a:pt x="0" y="0"/>
                </a:moveTo>
                <a:lnTo>
                  <a:pt x="1594899" y="0"/>
                </a:lnTo>
                <a:lnTo>
                  <a:pt x="1594899" y="1489237"/>
                </a:lnTo>
                <a:lnTo>
                  <a:pt x="0" y="14892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853315" y="0"/>
            <a:ext cx="1594899" cy="1489237"/>
          </a:xfrm>
          <a:custGeom>
            <a:avLst/>
            <a:gdLst/>
            <a:ahLst/>
            <a:cxnLst/>
            <a:rect r="r" b="b" t="t" l="l"/>
            <a:pathLst>
              <a:path h="1489237" w="1594899">
                <a:moveTo>
                  <a:pt x="0" y="0"/>
                </a:moveTo>
                <a:lnTo>
                  <a:pt x="1594899" y="0"/>
                </a:lnTo>
                <a:lnTo>
                  <a:pt x="1594899" y="1489237"/>
                </a:lnTo>
                <a:lnTo>
                  <a:pt x="0" y="14892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>
  <p:cSld>
    <p:bg>
      <p:bgPr>
        <a:solidFill>
          <a:srgbClr val="E94A5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500384" y="2827655"/>
            <a:ext cx="15319285" cy="36584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cs typeface="Pridi Regular"/>
              </a:rPr>
              <a:t>ตอบคำถาม</a:t>
            </a:r>
          </a:p>
          <a:p>
            <a:pPr algn="l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Pridi Regular"/>
                <a:cs typeface="Pridi Regular"/>
              </a:rPr>
              <a:t>พุทธศตวรรษที่ 8 </a:t>
            </a:r>
            <a:r>
              <a:rPr lang="en-US" sz="5199">
                <a:solidFill>
                  <a:srgbClr val="000000"/>
                </a:solidFill>
                <a:latin typeface="Pridi Regular"/>
                <a:cs typeface="Pridi Regular"/>
              </a:rPr>
              <a:t>หมายถึง ช่วงเวลาระหว่าง พ.ศ. .....</a:t>
            </a:r>
            <a:r>
              <a:rPr lang="en-US" sz="5199">
                <a:solidFill>
                  <a:srgbClr val="000000"/>
                </a:solidFill>
                <a:latin typeface="Pridi Regular"/>
              </a:rPr>
              <a:t> - ........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Pridi Regular"/>
                <a:cs typeface="Pridi Regular"/>
              </a:rPr>
              <a:t>พุทธศตวรรษที่ 19 หมายถึง ช่วงเวลาระหว่าง พ.ศ. ........-1900</a:t>
            </a:r>
          </a:p>
          <a:p>
            <a:pPr algn="l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Pridi Regular"/>
                <a:cs typeface="Pridi Regular"/>
              </a:rPr>
              <a:t>ทธศตวรรษที่ 21 หมายถึง ช่วงเวลาระหว่าง พ.ศ. 2001-2100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5308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983257" y="1028700"/>
            <a:ext cx="10980624" cy="7446859"/>
          </a:xfrm>
          <a:custGeom>
            <a:avLst/>
            <a:gdLst/>
            <a:ahLst/>
            <a:cxnLst/>
            <a:rect r="r" b="b" t="t" l="l"/>
            <a:pathLst>
              <a:path h="7446859" w="10980624">
                <a:moveTo>
                  <a:pt x="0" y="0"/>
                </a:moveTo>
                <a:lnTo>
                  <a:pt x="10980624" y="0"/>
                </a:lnTo>
                <a:lnTo>
                  <a:pt x="10980624" y="7446859"/>
                </a:lnTo>
                <a:lnTo>
                  <a:pt x="0" y="74468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992892" y="5143500"/>
            <a:ext cx="3748209" cy="4114800"/>
          </a:xfrm>
          <a:custGeom>
            <a:avLst/>
            <a:gdLst/>
            <a:ahLst/>
            <a:cxnLst/>
            <a:rect r="r" b="b" t="t" l="l"/>
            <a:pathLst>
              <a:path h="4114800" w="3748209">
                <a:moveTo>
                  <a:pt x="0" y="0"/>
                </a:moveTo>
                <a:lnTo>
                  <a:pt x="3748208" y="0"/>
                </a:lnTo>
                <a:lnTo>
                  <a:pt x="37482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674938" y="-669490"/>
            <a:ext cx="2584362" cy="5022612"/>
          </a:xfrm>
          <a:custGeom>
            <a:avLst/>
            <a:gdLst/>
            <a:ahLst/>
            <a:cxnLst/>
            <a:rect r="r" b="b" t="t" l="l"/>
            <a:pathLst>
              <a:path h="5022612" w="2584362">
                <a:moveTo>
                  <a:pt x="0" y="0"/>
                </a:moveTo>
                <a:lnTo>
                  <a:pt x="2584362" y="0"/>
                </a:lnTo>
                <a:lnTo>
                  <a:pt x="2584362" y="5022612"/>
                </a:lnTo>
                <a:lnTo>
                  <a:pt x="0" y="50226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2277164">
            <a:off x="1167097" y="968425"/>
            <a:ext cx="999552" cy="952073"/>
          </a:xfrm>
          <a:custGeom>
            <a:avLst/>
            <a:gdLst/>
            <a:ahLst/>
            <a:cxnLst/>
            <a:rect r="r" b="b" t="t" l="l"/>
            <a:pathLst>
              <a:path h="952073" w="999552">
                <a:moveTo>
                  <a:pt x="0" y="0"/>
                </a:moveTo>
                <a:lnTo>
                  <a:pt x="999552" y="0"/>
                </a:lnTo>
                <a:lnTo>
                  <a:pt x="999552" y="952073"/>
                </a:lnTo>
                <a:lnTo>
                  <a:pt x="0" y="9520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296501" y="2394584"/>
            <a:ext cx="728771" cy="728771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774B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240123" y="4943543"/>
            <a:ext cx="841525" cy="4325598"/>
          </a:xfrm>
          <a:custGeom>
            <a:avLst/>
            <a:gdLst/>
            <a:ahLst/>
            <a:cxnLst/>
            <a:rect r="r" b="b" t="t" l="l"/>
            <a:pathLst>
              <a:path h="4325598" w="841525">
                <a:moveTo>
                  <a:pt x="0" y="0"/>
                </a:moveTo>
                <a:lnTo>
                  <a:pt x="841526" y="0"/>
                </a:lnTo>
                <a:lnTo>
                  <a:pt x="841526" y="4325598"/>
                </a:lnTo>
                <a:lnTo>
                  <a:pt x="0" y="432559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530631" y="0"/>
            <a:ext cx="8462260" cy="10287000"/>
          </a:xfrm>
          <a:custGeom>
            <a:avLst/>
            <a:gdLst/>
            <a:ahLst/>
            <a:cxnLst/>
            <a:rect r="r" b="b" t="t" l="l"/>
            <a:pathLst>
              <a:path h="10287000" w="8462260">
                <a:moveTo>
                  <a:pt x="0" y="0"/>
                </a:moveTo>
                <a:lnTo>
                  <a:pt x="8462261" y="0"/>
                </a:lnTo>
                <a:lnTo>
                  <a:pt x="846226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15034" t="-30291" r="-4864" b="-11639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774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936745">
            <a:off x="15343540" y="917049"/>
            <a:ext cx="999552" cy="952073"/>
          </a:xfrm>
          <a:custGeom>
            <a:avLst/>
            <a:gdLst/>
            <a:ahLst/>
            <a:cxnLst/>
            <a:rect r="r" b="b" t="t" l="l"/>
            <a:pathLst>
              <a:path h="952073" w="999552">
                <a:moveTo>
                  <a:pt x="0" y="0"/>
                </a:moveTo>
                <a:lnTo>
                  <a:pt x="999552" y="0"/>
                </a:lnTo>
                <a:lnTo>
                  <a:pt x="999552" y="952073"/>
                </a:lnTo>
                <a:lnTo>
                  <a:pt x="0" y="9520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-10800000">
            <a:off x="16530529" y="1028700"/>
            <a:ext cx="728771" cy="728771"/>
            <a:chOff x="0" y="0"/>
            <a:chExt cx="6350000" cy="6350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C0D0E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true" rot="-5400000">
            <a:off x="210435" y="2592324"/>
            <a:ext cx="8229600" cy="5102352"/>
          </a:xfrm>
          <a:custGeom>
            <a:avLst/>
            <a:gdLst/>
            <a:ahLst/>
            <a:cxnLst/>
            <a:rect r="r" b="b" t="t" l="l"/>
            <a:pathLst>
              <a:path h="5102352" w="8229600">
                <a:moveTo>
                  <a:pt x="0" y="5102352"/>
                </a:moveTo>
                <a:lnTo>
                  <a:pt x="8229600" y="5102352"/>
                </a:lnTo>
                <a:lnTo>
                  <a:pt x="8229600" y="0"/>
                </a:lnTo>
                <a:lnTo>
                  <a:pt x="0" y="0"/>
                </a:lnTo>
                <a:lnTo>
                  <a:pt x="0" y="510235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2427705">
            <a:off x="1906421" y="421436"/>
            <a:ext cx="848501" cy="2636585"/>
          </a:xfrm>
          <a:custGeom>
            <a:avLst/>
            <a:gdLst/>
            <a:ahLst/>
            <a:cxnLst/>
            <a:rect r="r" b="b" t="t" l="l"/>
            <a:pathLst>
              <a:path h="2636585" w="848501">
                <a:moveTo>
                  <a:pt x="0" y="0"/>
                </a:moveTo>
                <a:lnTo>
                  <a:pt x="848500" y="0"/>
                </a:lnTo>
                <a:lnTo>
                  <a:pt x="848500" y="2636585"/>
                </a:lnTo>
                <a:lnTo>
                  <a:pt x="0" y="26365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8050844" y="2954338"/>
            <a:ext cx="8844071" cy="42163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FFFFFF"/>
                </a:solidFill>
                <a:latin typeface="Maitree SemiBold"/>
                <a:cs typeface="Maitree SemiBold"/>
              </a:rPr>
              <a:t>ศตวรรษ หมายถึง ช่วงเวลา รอบ 100 ปี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4A5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723410" y="-760076"/>
            <a:ext cx="17564590" cy="19282484"/>
          </a:xfrm>
          <a:custGeom>
            <a:avLst/>
            <a:gdLst/>
            <a:ahLst/>
            <a:cxnLst/>
            <a:rect r="r" b="b" t="t" l="l"/>
            <a:pathLst>
              <a:path h="19282484" w="17564590">
                <a:moveTo>
                  <a:pt x="17564590" y="0"/>
                </a:moveTo>
                <a:lnTo>
                  <a:pt x="0" y="0"/>
                </a:lnTo>
                <a:lnTo>
                  <a:pt x="0" y="19282484"/>
                </a:lnTo>
                <a:lnTo>
                  <a:pt x="17564590" y="19282484"/>
                </a:lnTo>
                <a:lnTo>
                  <a:pt x="1756459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699110" y="1139756"/>
            <a:ext cx="9613190" cy="81279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20"/>
              </a:lnSpc>
            </a:pPr>
            <a:r>
              <a:rPr lang="en-US" sz="9229">
                <a:solidFill>
                  <a:srgbClr val="0C0D0E"/>
                </a:solidFill>
                <a:cs typeface="Maitree SemiBold"/>
              </a:rPr>
              <a:t>ศตวรรษ</a:t>
            </a:r>
          </a:p>
          <a:p>
            <a:pPr algn="ctr">
              <a:lnSpc>
                <a:spcPts val="12920"/>
              </a:lnSpc>
            </a:pPr>
            <a:r>
              <a:rPr lang="en-US" sz="9229">
                <a:solidFill>
                  <a:srgbClr val="0C0D0E"/>
                </a:solidFill>
                <a:latin typeface="Maitree SemiBold"/>
                <a:cs typeface="Maitree SemiBold"/>
              </a:rPr>
              <a:t> นับจาก</a:t>
            </a:r>
            <a:r>
              <a:rPr lang="en-US" sz="9229">
                <a:solidFill>
                  <a:srgbClr val="0C0D0E"/>
                </a:solidFill>
                <a:cs typeface="Maitree SemiBold"/>
              </a:rPr>
              <a:t>ศักราช</a:t>
            </a:r>
          </a:p>
          <a:p>
            <a:pPr algn="ctr">
              <a:lnSpc>
                <a:spcPts val="12920"/>
              </a:lnSpc>
            </a:pPr>
            <a:r>
              <a:rPr lang="en-US" sz="9229">
                <a:solidFill>
                  <a:srgbClr val="0C0D0E"/>
                </a:solidFill>
                <a:cs typeface="Maitree SemiBold"/>
              </a:rPr>
              <a:t>ที่ลงท้ายด้วย </a:t>
            </a:r>
            <a:r>
              <a:rPr lang="en-US" sz="9229">
                <a:solidFill>
                  <a:srgbClr val="E94A51"/>
                </a:solidFill>
                <a:latin typeface="Maitree SemiBold"/>
              </a:rPr>
              <a:t>01</a:t>
            </a:r>
            <a:r>
              <a:rPr lang="en-US" sz="9229">
                <a:solidFill>
                  <a:srgbClr val="0C0D0E"/>
                </a:solidFill>
                <a:latin typeface="Maitree SemiBold"/>
                <a:cs typeface="Maitree SemiBold"/>
              </a:rPr>
              <a:t> ถึงศักราชที่ลงท้ายด้วย </a:t>
            </a:r>
            <a:r>
              <a:rPr lang="en-US" sz="9229">
                <a:solidFill>
                  <a:srgbClr val="E94A51"/>
                </a:solidFill>
                <a:latin typeface="Maitree SemiBold"/>
              </a:rPr>
              <a:t>00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5308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926527">
            <a:off x="2539028" y="6579590"/>
            <a:ext cx="4136192" cy="5687264"/>
          </a:xfrm>
          <a:custGeom>
            <a:avLst/>
            <a:gdLst/>
            <a:ahLst/>
            <a:cxnLst/>
            <a:rect r="r" b="b" t="t" l="l"/>
            <a:pathLst>
              <a:path h="5687264" w="4136192">
                <a:moveTo>
                  <a:pt x="0" y="0"/>
                </a:moveTo>
                <a:lnTo>
                  <a:pt x="4136192" y="0"/>
                </a:lnTo>
                <a:lnTo>
                  <a:pt x="4136192" y="5687264"/>
                </a:lnTo>
                <a:lnTo>
                  <a:pt x="0" y="56872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514294" y="3967480"/>
            <a:ext cx="13259411" cy="2228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>
                <a:solidFill>
                  <a:srgbClr val="FFFFFF"/>
                </a:solidFill>
                <a:latin typeface="Maitree SemiBold"/>
                <a:cs typeface="Maitree SemiBold"/>
              </a:rPr>
              <a:t> ศตวรรษที่ 2 นับจากศักราช</a:t>
            </a:r>
          </a:p>
          <a:p>
            <a:pPr algn="ctr">
              <a:lnSpc>
                <a:spcPts val="8959"/>
              </a:lnSpc>
            </a:pPr>
            <a:r>
              <a:rPr lang="en-US" sz="6399">
                <a:solidFill>
                  <a:srgbClr val="FFFFFF"/>
                </a:solidFill>
                <a:latin typeface="Maitree SemiBold"/>
              </a:rPr>
              <a:t> 101-200 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-2277164">
            <a:off x="960944" y="7103370"/>
            <a:ext cx="999552" cy="952073"/>
          </a:xfrm>
          <a:custGeom>
            <a:avLst/>
            <a:gdLst/>
            <a:ahLst/>
            <a:cxnLst/>
            <a:rect r="r" b="b" t="t" l="l"/>
            <a:pathLst>
              <a:path h="952073" w="999552">
                <a:moveTo>
                  <a:pt x="0" y="0"/>
                </a:moveTo>
                <a:lnTo>
                  <a:pt x="999552" y="0"/>
                </a:lnTo>
                <a:lnTo>
                  <a:pt x="999552" y="952073"/>
                </a:lnTo>
                <a:lnTo>
                  <a:pt x="0" y="9520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090348" y="8529529"/>
            <a:ext cx="728771" cy="728771"/>
            <a:chOff x="0" y="0"/>
            <a:chExt cx="6350000" cy="6350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774B"/>
            </a:solidFill>
          </p:spPr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774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1281187"/>
            <a:ext cx="18288000" cy="74190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33"/>
              </a:lnSpc>
            </a:pPr>
            <a:r>
              <a:rPr lang="en-US" sz="7024">
                <a:solidFill>
                  <a:srgbClr val="FFFFFF"/>
                </a:solidFill>
                <a:latin typeface="Maitree SemiBold"/>
                <a:cs typeface="Maitree SemiBold"/>
              </a:rPr>
              <a:t>การนับช่วงเวลาเป็น 100 ปี</a:t>
            </a:r>
          </a:p>
          <a:p>
            <a:pPr algn="ctr">
              <a:lnSpc>
                <a:spcPts val="9833"/>
              </a:lnSpc>
            </a:pPr>
          </a:p>
          <a:p>
            <a:pPr algn="ctr">
              <a:lnSpc>
                <a:spcPts val="9833"/>
              </a:lnSpc>
            </a:pPr>
            <a:r>
              <a:rPr lang="en-US" sz="7024">
                <a:solidFill>
                  <a:srgbClr val="FFFFFF"/>
                </a:solidFill>
                <a:cs typeface="Maitree SemiBold"/>
              </a:rPr>
              <a:t>ตามพุทธศักราช เรียกว่า พุทธศตวรรษ </a:t>
            </a:r>
          </a:p>
          <a:p>
            <a:pPr algn="ctr">
              <a:lnSpc>
                <a:spcPts val="9833"/>
              </a:lnSpc>
            </a:pPr>
            <a:r>
              <a:rPr lang="en-US" sz="7024">
                <a:solidFill>
                  <a:srgbClr val="FFFFFF"/>
                </a:solidFill>
                <a:cs typeface="Maitree SemiBold"/>
              </a:rPr>
              <a:t>เช่น</a:t>
            </a:r>
          </a:p>
          <a:p>
            <a:pPr algn="ctr">
              <a:lnSpc>
                <a:spcPts val="9833"/>
              </a:lnSpc>
            </a:pPr>
            <a:r>
              <a:rPr lang="en-US" sz="7024">
                <a:solidFill>
                  <a:srgbClr val="FFFFFF"/>
                </a:solidFill>
                <a:latin typeface="Maitree SemiBold"/>
                <a:cs typeface="Maitree SemiBold"/>
              </a:rPr>
              <a:t>พุทธศตวรรษที่ 20 หมายถึง พ.ศ. 1901-2000</a:t>
            </a:r>
          </a:p>
          <a:p>
            <a:pPr algn="ctr">
              <a:lnSpc>
                <a:spcPts val="9833"/>
              </a:lnSpc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7007948" y="5844306"/>
            <a:ext cx="1990910" cy="5022937"/>
          </a:xfrm>
          <a:custGeom>
            <a:avLst/>
            <a:gdLst/>
            <a:ahLst/>
            <a:cxnLst/>
            <a:rect r="r" b="b" t="t" l="l"/>
            <a:pathLst>
              <a:path h="5022937" w="1990910">
                <a:moveTo>
                  <a:pt x="0" y="0"/>
                </a:moveTo>
                <a:lnTo>
                  <a:pt x="1990909" y="0"/>
                </a:lnTo>
                <a:lnTo>
                  <a:pt x="1990909" y="5022937"/>
                </a:lnTo>
                <a:lnTo>
                  <a:pt x="0" y="5022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bg>
      <p:bgPr>
        <a:solidFill>
          <a:srgbClr val="ED774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4295350"/>
            <a:ext cx="15975585" cy="15248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490"/>
              </a:lnSpc>
            </a:pPr>
            <a:r>
              <a:rPr lang="en-US" sz="8921">
                <a:solidFill>
                  <a:srgbClr val="FFFFFF"/>
                </a:solidFill>
                <a:latin typeface="Maitree SemiBold"/>
                <a:cs typeface="Maitree SemiBold"/>
              </a:rPr>
              <a:t>พุทธศตวรรษที่ 19 หมายถึง พ.ศ. -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5308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3236833"/>
            <a:ext cx="18288000" cy="2747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91"/>
              </a:lnSpc>
            </a:pPr>
            <a:r>
              <a:rPr lang="en-US" sz="7922">
                <a:solidFill>
                  <a:srgbClr val="FFFFFF"/>
                </a:solidFill>
                <a:latin typeface="Maitree SemiBold"/>
                <a:cs typeface="Maitree SemiBold"/>
              </a:rPr>
              <a:t>ในปฏิทิน พ.ศ. 2565 </a:t>
            </a:r>
          </a:p>
          <a:p>
            <a:pPr algn="ctr">
              <a:lnSpc>
                <a:spcPts val="11091"/>
              </a:lnSpc>
            </a:pPr>
            <a:r>
              <a:rPr lang="en-US" sz="7922">
                <a:solidFill>
                  <a:srgbClr val="FFFFFF"/>
                </a:solidFill>
                <a:cs typeface="Maitree SemiBold"/>
              </a:rPr>
              <a:t>ซึ่งตรง</a:t>
            </a:r>
            <a:r>
              <a:rPr lang="en-US" sz="7922">
                <a:solidFill>
                  <a:srgbClr val="FFFFFF"/>
                </a:solidFill>
                <a:latin typeface="Maitree SemiBold"/>
                <a:cs typeface="Maitree SemiBold"/>
              </a:rPr>
              <a:t>กับพุทธศตวรรษที่…?… 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2936745">
            <a:off x="15343540" y="1572031"/>
            <a:ext cx="999552" cy="952073"/>
          </a:xfrm>
          <a:custGeom>
            <a:avLst/>
            <a:gdLst/>
            <a:ahLst/>
            <a:cxnLst/>
            <a:rect r="r" b="b" t="t" l="l"/>
            <a:pathLst>
              <a:path h="952073" w="999552">
                <a:moveTo>
                  <a:pt x="0" y="0"/>
                </a:moveTo>
                <a:lnTo>
                  <a:pt x="999552" y="0"/>
                </a:lnTo>
                <a:lnTo>
                  <a:pt x="999552" y="952073"/>
                </a:lnTo>
                <a:lnTo>
                  <a:pt x="0" y="9520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-10800000">
            <a:off x="16530529" y="1683682"/>
            <a:ext cx="728771" cy="728771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774B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-6080242" y="1683682"/>
            <a:ext cx="9978467" cy="1142988"/>
          </a:xfrm>
          <a:custGeom>
            <a:avLst/>
            <a:gdLst/>
            <a:ahLst/>
            <a:cxnLst/>
            <a:rect r="r" b="b" t="t" l="l"/>
            <a:pathLst>
              <a:path h="1142988" w="9978467">
                <a:moveTo>
                  <a:pt x="0" y="0"/>
                </a:moveTo>
                <a:lnTo>
                  <a:pt x="9978467" y="0"/>
                </a:lnTo>
                <a:lnTo>
                  <a:pt x="9978467" y="1142988"/>
                </a:lnTo>
                <a:lnTo>
                  <a:pt x="0" y="11429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5308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3236833"/>
            <a:ext cx="18288000" cy="4150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91"/>
              </a:lnSpc>
            </a:pPr>
            <a:r>
              <a:rPr lang="en-US" sz="7922">
                <a:solidFill>
                  <a:srgbClr val="FFFFFF"/>
                </a:solidFill>
                <a:latin typeface="Maitree SemiBold"/>
                <a:cs typeface="Maitree SemiBold"/>
              </a:rPr>
              <a:t>ในปฏิทิน พ.ศ. 2565 </a:t>
            </a:r>
          </a:p>
          <a:p>
            <a:pPr algn="ctr">
              <a:lnSpc>
                <a:spcPts val="11091"/>
              </a:lnSpc>
            </a:pPr>
            <a:r>
              <a:rPr lang="en-US" sz="7922">
                <a:solidFill>
                  <a:srgbClr val="FFFFFF"/>
                </a:solidFill>
                <a:cs typeface="Maitree SemiBold"/>
              </a:rPr>
              <a:t>ซึ่งตรง</a:t>
            </a:r>
            <a:r>
              <a:rPr lang="en-US" sz="7922">
                <a:solidFill>
                  <a:srgbClr val="FFFFFF"/>
                </a:solidFill>
                <a:latin typeface="Maitree SemiBold"/>
                <a:cs typeface="Maitree SemiBold"/>
              </a:rPr>
              <a:t>กับพุทธศตวรรษที่ 26</a:t>
            </a:r>
          </a:p>
          <a:p>
            <a:pPr algn="ctr">
              <a:lnSpc>
                <a:spcPts val="11091"/>
              </a:lnSpc>
            </a:pPr>
            <a:r>
              <a:rPr lang="en-US" sz="7922">
                <a:solidFill>
                  <a:srgbClr val="FFFFFF"/>
                </a:solidFill>
                <a:latin typeface="Maitree SemiBold"/>
                <a:cs typeface="Maitree SemiBold"/>
              </a:rPr>
              <a:t>ช่วงเวลาระหว่าง      -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2936745">
            <a:off x="15343540" y="1572031"/>
            <a:ext cx="999552" cy="952073"/>
          </a:xfrm>
          <a:custGeom>
            <a:avLst/>
            <a:gdLst/>
            <a:ahLst/>
            <a:cxnLst/>
            <a:rect r="r" b="b" t="t" l="l"/>
            <a:pathLst>
              <a:path h="952073" w="999552">
                <a:moveTo>
                  <a:pt x="0" y="0"/>
                </a:moveTo>
                <a:lnTo>
                  <a:pt x="999552" y="0"/>
                </a:lnTo>
                <a:lnTo>
                  <a:pt x="999552" y="952073"/>
                </a:lnTo>
                <a:lnTo>
                  <a:pt x="0" y="9520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-10800000">
            <a:off x="16530529" y="1683682"/>
            <a:ext cx="728771" cy="728771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774B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-6080242" y="1683682"/>
            <a:ext cx="9978467" cy="1142988"/>
          </a:xfrm>
          <a:custGeom>
            <a:avLst/>
            <a:gdLst/>
            <a:ahLst/>
            <a:cxnLst/>
            <a:rect r="r" b="b" t="t" l="l"/>
            <a:pathLst>
              <a:path h="1142988" w="9978467">
                <a:moveTo>
                  <a:pt x="0" y="0"/>
                </a:moveTo>
                <a:lnTo>
                  <a:pt x="9978467" y="0"/>
                </a:lnTo>
                <a:lnTo>
                  <a:pt x="9978467" y="1142988"/>
                </a:lnTo>
                <a:lnTo>
                  <a:pt x="0" y="11429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DAE_Qveflbo</dc:identifier>
  <dcterms:modified xsi:type="dcterms:W3CDTF">2011-08-01T06:04:30Z</dcterms:modified>
  <cp:revision>1</cp:revision>
  <dc:title>ศตวรรษ</dc:title>
</cp:coreProperties>
</file>